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2"/>
  </p:notesMasterIdLst>
  <p:sldIdLst>
    <p:sldId id="257" r:id="rId3"/>
    <p:sldId id="406" r:id="rId4"/>
    <p:sldId id="407" r:id="rId5"/>
    <p:sldId id="259" r:id="rId6"/>
    <p:sldId id="260" r:id="rId7"/>
    <p:sldId id="258" r:id="rId8"/>
    <p:sldId id="335" r:id="rId9"/>
    <p:sldId id="261" r:id="rId10"/>
    <p:sldId id="262" r:id="rId11"/>
    <p:sldId id="263" r:id="rId12"/>
    <p:sldId id="264" r:id="rId13"/>
    <p:sldId id="265" r:id="rId14"/>
    <p:sldId id="266" r:id="rId15"/>
    <p:sldId id="267" r:id="rId16"/>
    <p:sldId id="268" r:id="rId17"/>
    <p:sldId id="269" r:id="rId18"/>
    <p:sldId id="270" r:id="rId19"/>
    <p:sldId id="271" r:id="rId20"/>
    <p:sldId id="355" r:id="rId21"/>
    <p:sldId id="272" r:id="rId22"/>
    <p:sldId id="274" r:id="rId23"/>
    <p:sldId id="273" r:id="rId24"/>
    <p:sldId id="276" r:id="rId25"/>
    <p:sldId id="277" r:id="rId26"/>
    <p:sldId id="278" r:id="rId27"/>
    <p:sldId id="395" r:id="rId28"/>
    <p:sldId id="279" r:id="rId29"/>
    <p:sldId id="280" r:id="rId30"/>
    <p:sldId id="281" r:id="rId31"/>
    <p:sldId id="282" r:id="rId32"/>
    <p:sldId id="283" r:id="rId33"/>
    <p:sldId id="284" r:id="rId34"/>
    <p:sldId id="285" r:id="rId35"/>
    <p:sldId id="305" r:id="rId36"/>
    <p:sldId id="288" r:id="rId37"/>
    <p:sldId id="287" r:id="rId38"/>
    <p:sldId id="306" r:id="rId39"/>
    <p:sldId id="368" r:id="rId40"/>
    <p:sldId id="369" r:id="rId41"/>
    <p:sldId id="370" r:id="rId42"/>
    <p:sldId id="371" r:id="rId43"/>
    <p:sldId id="372" r:id="rId44"/>
    <p:sldId id="373" r:id="rId45"/>
    <p:sldId id="374" r:id="rId46"/>
    <p:sldId id="375" r:id="rId47"/>
    <p:sldId id="376" r:id="rId48"/>
    <p:sldId id="377" r:id="rId49"/>
    <p:sldId id="378" r:id="rId50"/>
    <p:sldId id="379" r:id="rId51"/>
    <p:sldId id="380" r:id="rId52"/>
    <p:sldId id="381" r:id="rId53"/>
    <p:sldId id="304" r:id="rId54"/>
    <p:sldId id="307" r:id="rId55"/>
    <p:sldId id="382" r:id="rId56"/>
    <p:sldId id="383" r:id="rId57"/>
    <p:sldId id="384" r:id="rId58"/>
    <p:sldId id="385" r:id="rId59"/>
    <p:sldId id="386" r:id="rId60"/>
    <p:sldId id="387" r:id="rId61"/>
    <p:sldId id="388" r:id="rId62"/>
    <p:sldId id="389" r:id="rId63"/>
    <p:sldId id="390" r:id="rId64"/>
    <p:sldId id="391" r:id="rId65"/>
    <p:sldId id="392" r:id="rId66"/>
    <p:sldId id="393" r:id="rId67"/>
    <p:sldId id="394" r:id="rId68"/>
    <p:sldId id="309" r:id="rId69"/>
    <p:sldId id="324" r:id="rId70"/>
    <p:sldId id="396" r:id="rId71"/>
    <p:sldId id="397" r:id="rId72"/>
    <p:sldId id="398" r:id="rId73"/>
    <p:sldId id="399" r:id="rId74"/>
    <p:sldId id="400" r:id="rId75"/>
    <p:sldId id="325" r:id="rId76"/>
    <p:sldId id="401" r:id="rId77"/>
    <p:sldId id="402" r:id="rId78"/>
    <p:sldId id="403" r:id="rId79"/>
    <p:sldId id="404" r:id="rId80"/>
    <p:sldId id="405" r:id="rId81"/>
    <p:sldId id="326" r:id="rId82"/>
    <p:sldId id="327" r:id="rId83"/>
    <p:sldId id="328" r:id="rId84"/>
    <p:sldId id="329" r:id="rId85"/>
    <p:sldId id="330" r:id="rId86"/>
    <p:sldId id="331" r:id="rId87"/>
    <p:sldId id="332" r:id="rId88"/>
    <p:sldId id="333" r:id="rId89"/>
    <p:sldId id="334" r:id="rId90"/>
    <p:sldId id="308" r:id="rId91"/>
    <p:sldId id="336" r:id="rId92"/>
    <p:sldId id="337" r:id="rId93"/>
    <p:sldId id="339" r:id="rId94"/>
    <p:sldId id="340" r:id="rId95"/>
    <p:sldId id="341" r:id="rId96"/>
    <p:sldId id="338" r:id="rId97"/>
    <p:sldId id="343" r:id="rId98"/>
    <p:sldId id="344" r:id="rId99"/>
    <p:sldId id="345" r:id="rId100"/>
    <p:sldId id="346" r:id="rId101"/>
    <p:sldId id="348" r:id="rId102"/>
    <p:sldId id="347" r:id="rId103"/>
    <p:sldId id="366" r:id="rId104"/>
    <p:sldId id="367" r:id="rId105"/>
    <p:sldId id="349" r:id="rId106"/>
    <p:sldId id="350" r:id="rId107"/>
    <p:sldId id="351" r:id="rId108"/>
    <p:sldId id="352" r:id="rId109"/>
    <p:sldId id="353" r:id="rId110"/>
    <p:sldId id="354" r:id="rId111"/>
    <p:sldId id="356" r:id="rId112"/>
    <p:sldId id="357" r:id="rId113"/>
    <p:sldId id="358" r:id="rId114"/>
    <p:sldId id="359" r:id="rId115"/>
    <p:sldId id="360" r:id="rId116"/>
    <p:sldId id="361" r:id="rId117"/>
    <p:sldId id="362" r:id="rId118"/>
    <p:sldId id="363" r:id="rId119"/>
    <p:sldId id="364" r:id="rId120"/>
    <p:sldId id="365"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AFAF3A6-C7E7-412B-AB9C-715D263002AE}">
          <p14:sldIdLst>
            <p14:sldId id="257"/>
            <p14:sldId id="406"/>
            <p14:sldId id="407"/>
            <p14:sldId id="259"/>
            <p14:sldId id="260"/>
            <p14:sldId id="258"/>
            <p14:sldId id="335"/>
          </p14:sldIdLst>
        </p14:section>
        <p14:section name="What is Technical Debt" id="{1DF0EED7-BA95-414F-9354-CACE0E0B8E13}">
          <p14:sldIdLst>
            <p14:sldId id="261"/>
            <p14:sldId id="262"/>
            <p14:sldId id="263"/>
            <p14:sldId id="264"/>
            <p14:sldId id="265"/>
            <p14:sldId id="266"/>
            <p14:sldId id="267"/>
            <p14:sldId id="268"/>
            <p14:sldId id="269"/>
            <p14:sldId id="270"/>
            <p14:sldId id="271"/>
            <p14:sldId id="355"/>
            <p14:sldId id="272"/>
            <p14:sldId id="274"/>
            <p14:sldId id="273"/>
            <p14:sldId id="276"/>
            <p14:sldId id="277"/>
            <p14:sldId id="278"/>
            <p14:sldId id="395"/>
            <p14:sldId id="279"/>
            <p14:sldId id="280"/>
            <p14:sldId id="281"/>
            <p14:sldId id="282"/>
            <p14:sldId id="283"/>
            <p14:sldId id="284"/>
            <p14:sldId id="285"/>
          </p14:sldIdLst>
        </p14:section>
        <p14:section name="Pros and Cons of Technical Debt" id="{8F9C16C6-CFEA-47B7-A85F-D84A5E8EE036}">
          <p14:sldIdLst>
            <p14:sldId id="305"/>
            <p14:sldId id="288"/>
            <p14:sldId id="287"/>
          </p14:sldIdLst>
        </p14:section>
        <p14:section name="What Causes Technical Debt" id="{003020AC-7293-40EA-8BFB-C039C0697B8A}">
          <p14:sldIdLst>
            <p14:sldId id="306"/>
            <p14:sldId id="368"/>
            <p14:sldId id="369"/>
            <p14:sldId id="370"/>
            <p14:sldId id="371"/>
            <p14:sldId id="372"/>
            <p14:sldId id="373"/>
            <p14:sldId id="374"/>
            <p14:sldId id="375"/>
            <p14:sldId id="376"/>
            <p14:sldId id="377"/>
            <p14:sldId id="378"/>
            <p14:sldId id="379"/>
            <p14:sldId id="380"/>
            <p14:sldId id="381"/>
            <p14:sldId id="304"/>
          </p14:sldIdLst>
        </p14:section>
        <p14:section name="Types of Technical Debt" id="{3FC7E434-9709-4BC0-8344-43510B7D7284}">
          <p14:sldIdLst>
            <p14:sldId id="307"/>
            <p14:sldId id="382"/>
            <p14:sldId id="383"/>
            <p14:sldId id="384"/>
            <p14:sldId id="385"/>
            <p14:sldId id="386"/>
            <p14:sldId id="387"/>
            <p14:sldId id="388"/>
            <p14:sldId id="389"/>
            <p14:sldId id="390"/>
            <p14:sldId id="391"/>
            <p14:sldId id="392"/>
            <p14:sldId id="393"/>
            <p14:sldId id="394"/>
          </p14:sldIdLst>
        </p14:section>
        <p14:section name="Technical Debt Identification" id="{335D1727-62AA-412F-91C2-4CC8F53AC72D}">
          <p14:sldIdLst>
            <p14:sldId id="309"/>
            <p14:sldId id="324"/>
            <p14:sldId id="396"/>
            <p14:sldId id="397"/>
            <p14:sldId id="398"/>
            <p14:sldId id="399"/>
            <p14:sldId id="400"/>
            <p14:sldId id="325"/>
            <p14:sldId id="401"/>
            <p14:sldId id="402"/>
            <p14:sldId id="403"/>
            <p14:sldId id="404"/>
            <p14:sldId id="405"/>
            <p14:sldId id="326"/>
            <p14:sldId id="327"/>
            <p14:sldId id="328"/>
            <p14:sldId id="329"/>
            <p14:sldId id="330"/>
            <p14:sldId id="331"/>
            <p14:sldId id="332"/>
            <p14:sldId id="333"/>
            <p14:sldId id="334"/>
            <p14:sldId id="308"/>
            <p14:sldId id="336"/>
            <p14:sldId id="337"/>
            <p14:sldId id="339"/>
            <p14:sldId id="340"/>
            <p14:sldId id="341"/>
          </p14:sldIdLst>
        </p14:section>
        <p14:section name="Tracking Technical Debt" id="{E1CD4A39-3505-4860-AAFE-02AE3EB362D0}">
          <p14:sldIdLst>
            <p14:sldId id="338"/>
            <p14:sldId id="343"/>
            <p14:sldId id="344"/>
            <p14:sldId id="345"/>
            <p14:sldId id="346"/>
            <p14:sldId id="348"/>
            <p14:sldId id="347"/>
            <p14:sldId id="366"/>
            <p14:sldId id="367"/>
            <p14:sldId id="349"/>
          </p14:sldIdLst>
        </p14:section>
        <p14:section name="Technical Debt Ratio" id="{78C24741-C19C-41E4-8C45-FB278349DEF2}">
          <p14:sldIdLst>
            <p14:sldId id="350"/>
            <p14:sldId id="351"/>
            <p14:sldId id="352"/>
            <p14:sldId id="353"/>
            <p14:sldId id="354"/>
          </p14:sldIdLst>
        </p14:section>
        <p14:section name="Summary" id="{050F6689-95FD-4DF2-AFA9-1CB8B8F63393}">
          <p14:sldIdLst>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2D435D"/>
    <a:srgbClr val="A3CF62"/>
    <a:srgbClr val="53A9CB"/>
    <a:srgbClr val="DF625C"/>
    <a:srgbClr val="FAD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515" autoAdjust="0"/>
  </p:normalViewPr>
  <p:slideViewPr>
    <p:cSldViewPr snapToGrid="0">
      <p:cViewPr varScale="1">
        <p:scale>
          <a:sx n="88" d="100"/>
          <a:sy n="88" d="100"/>
        </p:scale>
        <p:origin x="7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Sheet1!$A$2:$A$4</c:f>
              <c:strCache>
                <c:ptCount val="3"/>
                <c:pt idx="0">
                  <c:v>Engineers believe that technical debt negatively impacts their team's morale</c:v>
                </c:pt>
                <c:pt idx="1">
                  <c:v>Engineers think that tech debt causes bugs, outages and slows down the devleopment process</c:v>
                </c:pt>
                <c:pt idx="2">
                  <c:v>Engineering team members claim that most of the technical debt lives in the backend</c:v>
                </c:pt>
              </c:strCache>
            </c:strRef>
          </c:cat>
          <c:val>
            <c:numRef>
              <c:f>Sheet1!$B$2:$B$4</c:f>
              <c:numCache>
                <c:formatCode>General</c:formatCode>
                <c:ptCount val="3"/>
                <c:pt idx="0">
                  <c:v>52</c:v>
                </c:pt>
                <c:pt idx="1">
                  <c:v>60</c:v>
                </c:pt>
                <c:pt idx="2">
                  <c:v>65</c:v>
                </c:pt>
              </c:numCache>
            </c:numRef>
          </c:val>
          <c:extLst>
            <c:ext xmlns:c16="http://schemas.microsoft.com/office/drawing/2014/chart" uri="{C3380CC4-5D6E-409C-BE32-E72D297353CC}">
              <c16:uniqueId val="{00000000-FF82-4D49-A38B-4E4091E6F340}"/>
            </c:ext>
          </c:extLst>
        </c:ser>
        <c:dLbls>
          <c:dLblPos val="inEnd"/>
          <c:showLegendKey val="0"/>
          <c:showVal val="1"/>
          <c:showCatName val="0"/>
          <c:showSerName val="0"/>
          <c:showPercent val="0"/>
          <c:showBubbleSize val="0"/>
        </c:dLbls>
        <c:gapWidth val="269"/>
        <c:overlap val="-20"/>
        <c:axId val="939361600"/>
        <c:axId val="939363264"/>
      </c:barChart>
      <c:catAx>
        <c:axId val="939361600"/>
        <c:scaling>
          <c:orientation val="minMax"/>
        </c:scaling>
        <c:delete val="0"/>
        <c:axPos val="l"/>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939363264"/>
        <c:crosses val="autoZero"/>
        <c:auto val="1"/>
        <c:lblAlgn val="ctr"/>
        <c:lblOffset val="100"/>
        <c:noMultiLvlLbl val="0"/>
      </c:catAx>
      <c:valAx>
        <c:axId val="939363264"/>
        <c:scaling>
          <c:orientation val="minMax"/>
        </c:scaling>
        <c:delete val="1"/>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crossAx val="93936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29609-737A-4793-85A3-C1242F599C69}" type="datetimeFigureOut">
              <a:rPr lang="en-US" smtClean="0"/>
              <a:t>6/5/2022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F42B1-3E92-4EDE-946A-604FE4C51B91}" type="slidenum">
              <a:rPr lang="en-US" smtClean="0"/>
              <a:t>‹#›</a:t>
            </a:fld>
            <a:endParaRPr lang="en-US"/>
          </a:p>
        </p:txBody>
      </p:sp>
    </p:spTree>
    <p:extLst>
      <p:ext uri="{BB962C8B-B14F-4D97-AF65-F5344CB8AC3E}">
        <p14:creationId xmlns:p14="http://schemas.microsoft.com/office/powerpoint/2010/main" val="273363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a:t>
            </a:fld>
            <a:endParaRPr lang="en-US"/>
          </a:p>
        </p:txBody>
      </p:sp>
    </p:spTree>
    <p:extLst>
      <p:ext uri="{BB962C8B-B14F-4D97-AF65-F5344CB8AC3E}">
        <p14:creationId xmlns:p14="http://schemas.microsoft.com/office/powerpoint/2010/main" val="2482947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16</a:t>
            </a:fld>
            <a:endParaRPr lang="en-US"/>
          </a:p>
        </p:txBody>
      </p:sp>
    </p:spTree>
    <p:extLst>
      <p:ext uri="{BB962C8B-B14F-4D97-AF65-F5344CB8AC3E}">
        <p14:creationId xmlns:p14="http://schemas.microsoft.com/office/powerpoint/2010/main" val="4144218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17</a:t>
            </a:fld>
            <a:endParaRPr lang="en-US"/>
          </a:p>
        </p:txBody>
      </p:sp>
    </p:spTree>
    <p:extLst>
      <p:ext uri="{BB962C8B-B14F-4D97-AF65-F5344CB8AC3E}">
        <p14:creationId xmlns:p14="http://schemas.microsoft.com/office/powerpoint/2010/main" val="312140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18</a:t>
            </a:fld>
            <a:endParaRPr lang="en-US"/>
          </a:p>
        </p:txBody>
      </p:sp>
    </p:spTree>
    <p:extLst>
      <p:ext uri="{BB962C8B-B14F-4D97-AF65-F5344CB8AC3E}">
        <p14:creationId xmlns:p14="http://schemas.microsoft.com/office/powerpoint/2010/main" val="350817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20</a:t>
            </a:fld>
            <a:endParaRPr lang="en-US"/>
          </a:p>
        </p:txBody>
      </p:sp>
    </p:spTree>
    <p:extLst>
      <p:ext uri="{BB962C8B-B14F-4D97-AF65-F5344CB8AC3E}">
        <p14:creationId xmlns:p14="http://schemas.microsoft.com/office/powerpoint/2010/main" val="34224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writing an application.  In the beginning there is no need for user roles.  Everyone can do anything.</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27</a:t>
            </a:fld>
            <a:endParaRPr lang="en-US"/>
          </a:p>
        </p:txBody>
      </p:sp>
    </p:spTree>
    <p:extLst>
      <p:ext uri="{BB962C8B-B14F-4D97-AF65-F5344CB8AC3E}">
        <p14:creationId xmlns:p14="http://schemas.microsoft.com/office/powerpoint/2010/main" val="361662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28</a:t>
            </a:fld>
            <a:endParaRPr lang="en-US"/>
          </a:p>
        </p:txBody>
      </p:sp>
    </p:spTree>
    <p:extLst>
      <p:ext uri="{BB962C8B-B14F-4D97-AF65-F5344CB8AC3E}">
        <p14:creationId xmlns:p14="http://schemas.microsoft.com/office/powerpoint/2010/main" val="239703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29</a:t>
            </a:fld>
            <a:endParaRPr lang="en-US"/>
          </a:p>
        </p:txBody>
      </p:sp>
    </p:spTree>
    <p:extLst>
      <p:ext uri="{BB962C8B-B14F-4D97-AF65-F5344CB8AC3E}">
        <p14:creationId xmlns:p14="http://schemas.microsoft.com/office/powerpoint/2010/main" val="1039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30</a:t>
            </a:fld>
            <a:endParaRPr lang="en-US"/>
          </a:p>
        </p:txBody>
      </p:sp>
    </p:spTree>
    <p:extLst>
      <p:ext uri="{BB962C8B-B14F-4D97-AF65-F5344CB8AC3E}">
        <p14:creationId xmlns:p14="http://schemas.microsoft.com/office/powerpoint/2010/main" val="246010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31</a:t>
            </a:fld>
            <a:endParaRPr lang="en-US"/>
          </a:p>
        </p:txBody>
      </p:sp>
    </p:spTree>
    <p:extLst>
      <p:ext uri="{BB962C8B-B14F-4D97-AF65-F5344CB8AC3E}">
        <p14:creationId xmlns:p14="http://schemas.microsoft.com/office/powerpoint/2010/main" val="169719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p:txBody>
      </p:sp>
      <p:sp>
        <p:nvSpPr>
          <p:cNvPr id="4" name="Slide Number Placeholder 3"/>
          <p:cNvSpPr>
            <a:spLocks noGrp="1"/>
          </p:cNvSpPr>
          <p:nvPr>
            <p:ph type="sldNum" sz="quarter" idx="5"/>
          </p:nvPr>
        </p:nvSpPr>
        <p:spPr/>
        <p:txBody>
          <a:bodyPr/>
          <a:lstStyle/>
          <a:p>
            <a:fld id="{318F42B1-3E92-4EDE-946A-604FE4C51B91}" type="slidenum">
              <a:rPr lang="en-US" smtClean="0"/>
              <a:t>32</a:t>
            </a:fld>
            <a:endParaRPr lang="en-US"/>
          </a:p>
        </p:txBody>
      </p:sp>
    </p:spTree>
    <p:extLst>
      <p:ext uri="{BB962C8B-B14F-4D97-AF65-F5344CB8AC3E}">
        <p14:creationId xmlns:p14="http://schemas.microsoft.com/office/powerpoint/2010/main" val="60349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 of engineers believe that technical debt negatively impacts their team’s morale</a:t>
            </a:r>
          </a:p>
          <a:p>
            <a:endParaRPr lang="en-US" dirty="0"/>
          </a:p>
          <a:p>
            <a:r>
              <a:rPr lang="en-US" dirty="0"/>
              <a:t>60% of engineers think that tech debt causes bugs, outages, and slows down the development process</a:t>
            </a:r>
          </a:p>
          <a:p>
            <a:endParaRPr lang="en-US" dirty="0"/>
          </a:p>
          <a:p>
            <a:r>
              <a:rPr lang="en-US" dirty="0"/>
              <a:t>65% of engineering team members claim that most of the technical debt lives in the backend</a:t>
            </a:r>
          </a:p>
        </p:txBody>
      </p:sp>
      <p:sp>
        <p:nvSpPr>
          <p:cNvPr id="4" name="Slide Number Placeholder 3"/>
          <p:cNvSpPr>
            <a:spLocks noGrp="1"/>
          </p:cNvSpPr>
          <p:nvPr>
            <p:ph type="sldNum" sz="quarter" idx="5"/>
          </p:nvPr>
        </p:nvSpPr>
        <p:spPr/>
        <p:txBody>
          <a:bodyPr/>
          <a:lstStyle/>
          <a:p>
            <a:fld id="{318F42B1-3E92-4EDE-946A-604FE4C51B91}" type="slidenum">
              <a:rPr lang="en-US" smtClean="0"/>
              <a:t>7</a:t>
            </a:fld>
            <a:endParaRPr lang="en-US"/>
          </a:p>
        </p:txBody>
      </p:sp>
    </p:spTree>
    <p:extLst>
      <p:ext uri="{BB962C8B-B14F-4D97-AF65-F5344CB8AC3E}">
        <p14:creationId xmlns:p14="http://schemas.microsoft.com/office/powerpoint/2010/main" val="2267144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35</a:t>
            </a:fld>
            <a:endParaRPr lang="en-US"/>
          </a:p>
        </p:txBody>
      </p:sp>
    </p:spTree>
    <p:extLst>
      <p:ext uri="{BB962C8B-B14F-4D97-AF65-F5344CB8AC3E}">
        <p14:creationId xmlns:p14="http://schemas.microsoft.com/office/powerpoint/2010/main" val="999007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36</a:t>
            </a:fld>
            <a:endParaRPr lang="en-US"/>
          </a:p>
        </p:txBody>
      </p:sp>
    </p:spTree>
    <p:extLst>
      <p:ext uri="{BB962C8B-B14F-4D97-AF65-F5344CB8AC3E}">
        <p14:creationId xmlns:p14="http://schemas.microsoft.com/office/powerpoint/2010/main" val="3938659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38</a:t>
            </a:fld>
            <a:endParaRPr lang="en-US"/>
          </a:p>
        </p:txBody>
      </p:sp>
    </p:spTree>
    <p:extLst>
      <p:ext uri="{BB962C8B-B14F-4D97-AF65-F5344CB8AC3E}">
        <p14:creationId xmlns:p14="http://schemas.microsoft.com/office/powerpoint/2010/main" val="474065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39</a:t>
            </a:fld>
            <a:endParaRPr lang="en-US"/>
          </a:p>
        </p:txBody>
      </p:sp>
    </p:spTree>
    <p:extLst>
      <p:ext uri="{BB962C8B-B14F-4D97-AF65-F5344CB8AC3E}">
        <p14:creationId xmlns:p14="http://schemas.microsoft.com/office/powerpoint/2010/main" val="76342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40</a:t>
            </a:fld>
            <a:endParaRPr lang="en-US"/>
          </a:p>
        </p:txBody>
      </p:sp>
    </p:spTree>
    <p:extLst>
      <p:ext uri="{BB962C8B-B14F-4D97-AF65-F5344CB8AC3E}">
        <p14:creationId xmlns:p14="http://schemas.microsoft.com/office/powerpoint/2010/main" val="4186386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41</a:t>
            </a:fld>
            <a:endParaRPr lang="en-US"/>
          </a:p>
        </p:txBody>
      </p:sp>
    </p:spTree>
    <p:extLst>
      <p:ext uri="{BB962C8B-B14F-4D97-AF65-F5344CB8AC3E}">
        <p14:creationId xmlns:p14="http://schemas.microsoft.com/office/powerpoint/2010/main" val="668360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42</a:t>
            </a:fld>
            <a:endParaRPr lang="en-US"/>
          </a:p>
        </p:txBody>
      </p:sp>
    </p:spTree>
    <p:extLst>
      <p:ext uri="{BB962C8B-B14F-4D97-AF65-F5344CB8AC3E}">
        <p14:creationId xmlns:p14="http://schemas.microsoft.com/office/powerpoint/2010/main" val="186226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43</a:t>
            </a:fld>
            <a:endParaRPr lang="en-US"/>
          </a:p>
        </p:txBody>
      </p:sp>
    </p:spTree>
    <p:extLst>
      <p:ext uri="{BB962C8B-B14F-4D97-AF65-F5344CB8AC3E}">
        <p14:creationId xmlns:p14="http://schemas.microsoft.com/office/powerpoint/2010/main" val="2789687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44</a:t>
            </a:fld>
            <a:endParaRPr lang="en-US"/>
          </a:p>
        </p:txBody>
      </p:sp>
    </p:spTree>
    <p:extLst>
      <p:ext uri="{BB962C8B-B14F-4D97-AF65-F5344CB8AC3E}">
        <p14:creationId xmlns:p14="http://schemas.microsoft.com/office/powerpoint/2010/main" val="1836733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45</a:t>
            </a:fld>
            <a:endParaRPr lang="en-US"/>
          </a:p>
        </p:txBody>
      </p:sp>
    </p:spTree>
    <p:extLst>
      <p:ext uri="{BB962C8B-B14F-4D97-AF65-F5344CB8AC3E}">
        <p14:creationId xmlns:p14="http://schemas.microsoft.com/office/powerpoint/2010/main" val="275532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9</a:t>
            </a:fld>
            <a:endParaRPr lang="en-US"/>
          </a:p>
        </p:txBody>
      </p:sp>
    </p:spTree>
    <p:extLst>
      <p:ext uri="{BB962C8B-B14F-4D97-AF65-F5344CB8AC3E}">
        <p14:creationId xmlns:p14="http://schemas.microsoft.com/office/powerpoint/2010/main" val="2688555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46</a:t>
            </a:fld>
            <a:endParaRPr lang="en-US"/>
          </a:p>
        </p:txBody>
      </p:sp>
    </p:spTree>
    <p:extLst>
      <p:ext uri="{BB962C8B-B14F-4D97-AF65-F5344CB8AC3E}">
        <p14:creationId xmlns:p14="http://schemas.microsoft.com/office/powerpoint/2010/main" val="2606121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47</a:t>
            </a:fld>
            <a:endParaRPr lang="en-US"/>
          </a:p>
        </p:txBody>
      </p:sp>
    </p:spTree>
    <p:extLst>
      <p:ext uri="{BB962C8B-B14F-4D97-AF65-F5344CB8AC3E}">
        <p14:creationId xmlns:p14="http://schemas.microsoft.com/office/powerpoint/2010/main" val="102932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48</a:t>
            </a:fld>
            <a:endParaRPr lang="en-US"/>
          </a:p>
        </p:txBody>
      </p:sp>
    </p:spTree>
    <p:extLst>
      <p:ext uri="{BB962C8B-B14F-4D97-AF65-F5344CB8AC3E}">
        <p14:creationId xmlns:p14="http://schemas.microsoft.com/office/powerpoint/2010/main" val="204740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49</a:t>
            </a:fld>
            <a:endParaRPr lang="en-US"/>
          </a:p>
        </p:txBody>
      </p:sp>
    </p:spTree>
    <p:extLst>
      <p:ext uri="{BB962C8B-B14F-4D97-AF65-F5344CB8AC3E}">
        <p14:creationId xmlns:p14="http://schemas.microsoft.com/office/powerpoint/2010/main" val="2701000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50</a:t>
            </a:fld>
            <a:endParaRPr lang="en-US"/>
          </a:p>
        </p:txBody>
      </p:sp>
    </p:spTree>
    <p:extLst>
      <p:ext uri="{BB962C8B-B14F-4D97-AF65-F5344CB8AC3E}">
        <p14:creationId xmlns:p14="http://schemas.microsoft.com/office/powerpoint/2010/main" val="1487988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51</a:t>
            </a:fld>
            <a:endParaRPr lang="en-US"/>
          </a:p>
        </p:txBody>
      </p:sp>
    </p:spTree>
    <p:extLst>
      <p:ext uri="{BB962C8B-B14F-4D97-AF65-F5344CB8AC3E}">
        <p14:creationId xmlns:p14="http://schemas.microsoft.com/office/powerpoint/2010/main" val="3330259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53</a:t>
            </a:fld>
            <a:endParaRPr lang="en-US"/>
          </a:p>
        </p:txBody>
      </p:sp>
    </p:spTree>
    <p:extLst>
      <p:ext uri="{BB962C8B-B14F-4D97-AF65-F5344CB8AC3E}">
        <p14:creationId xmlns:p14="http://schemas.microsoft.com/office/powerpoint/2010/main" val="3248190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54</a:t>
            </a:fld>
            <a:endParaRPr lang="en-US"/>
          </a:p>
        </p:txBody>
      </p:sp>
    </p:spTree>
    <p:extLst>
      <p:ext uri="{BB962C8B-B14F-4D97-AF65-F5344CB8AC3E}">
        <p14:creationId xmlns:p14="http://schemas.microsoft.com/office/powerpoint/2010/main" val="2130773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55</a:t>
            </a:fld>
            <a:endParaRPr lang="en-US"/>
          </a:p>
        </p:txBody>
      </p:sp>
    </p:spTree>
    <p:extLst>
      <p:ext uri="{BB962C8B-B14F-4D97-AF65-F5344CB8AC3E}">
        <p14:creationId xmlns:p14="http://schemas.microsoft.com/office/powerpoint/2010/main" val="3065877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56</a:t>
            </a:fld>
            <a:endParaRPr lang="en-US"/>
          </a:p>
        </p:txBody>
      </p:sp>
    </p:spTree>
    <p:extLst>
      <p:ext uri="{BB962C8B-B14F-4D97-AF65-F5344CB8AC3E}">
        <p14:creationId xmlns:p14="http://schemas.microsoft.com/office/powerpoint/2010/main" val="2645125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10</a:t>
            </a:fld>
            <a:endParaRPr lang="en-US"/>
          </a:p>
        </p:txBody>
      </p:sp>
    </p:spTree>
    <p:extLst>
      <p:ext uri="{BB962C8B-B14F-4D97-AF65-F5344CB8AC3E}">
        <p14:creationId xmlns:p14="http://schemas.microsoft.com/office/powerpoint/2010/main" val="2127233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57</a:t>
            </a:fld>
            <a:endParaRPr lang="en-US"/>
          </a:p>
        </p:txBody>
      </p:sp>
    </p:spTree>
    <p:extLst>
      <p:ext uri="{BB962C8B-B14F-4D97-AF65-F5344CB8AC3E}">
        <p14:creationId xmlns:p14="http://schemas.microsoft.com/office/powerpoint/2010/main" val="1997320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58</a:t>
            </a:fld>
            <a:endParaRPr lang="en-US"/>
          </a:p>
        </p:txBody>
      </p:sp>
    </p:spTree>
    <p:extLst>
      <p:ext uri="{BB962C8B-B14F-4D97-AF65-F5344CB8AC3E}">
        <p14:creationId xmlns:p14="http://schemas.microsoft.com/office/powerpoint/2010/main" val="296447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59</a:t>
            </a:fld>
            <a:endParaRPr lang="en-US"/>
          </a:p>
        </p:txBody>
      </p:sp>
    </p:spTree>
    <p:extLst>
      <p:ext uri="{BB962C8B-B14F-4D97-AF65-F5344CB8AC3E}">
        <p14:creationId xmlns:p14="http://schemas.microsoft.com/office/powerpoint/2010/main" val="282482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60</a:t>
            </a:fld>
            <a:endParaRPr lang="en-US"/>
          </a:p>
        </p:txBody>
      </p:sp>
    </p:spTree>
    <p:extLst>
      <p:ext uri="{BB962C8B-B14F-4D97-AF65-F5344CB8AC3E}">
        <p14:creationId xmlns:p14="http://schemas.microsoft.com/office/powerpoint/2010/main" val="3280450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61</a:t>
            </a:fld>
            <a:endParaRPr lang="en-US"/>
          </a:p>
        </p:txBody>
      </p:sp>
    </p:spTree>
    <p:extLst>
      <p:ext uri="{BB962C8B-B14F-4D97-AF65-F5344CB8AC3E}">
        <p14:creationId xmlns:p14="http://schemas.microsoft.com/office/powerpoint/2010/main" val="529621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62</a:t>
            </a:fld>
            <a:endParaRPr lang="en-US"/>
          </a:p>
        </p:txBody>
      </p:sp>
    </p:spTree>
    <p:extLst>
      <p:ext uri="{BB962C8B-B14F-4D97-AF65-F5344CB8AC3E}">
        <p14:creationId xmlns:p14="http://schemas.microsoft.com/office/powerpoint/2010/main" val="1629297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63</a:t>
            </a:fld>
            <a:endParaRPr lang="en-US"/>
          </a:p>
        </p:txBody>
      </p:sp>
    </p:spTree>
    <p:extLst>
      <p:ext uri="{BB962C8B-B14F-4D97-AF65-F5344CB8AC3E}">
        <p14:creationId xmlns:p14="http://schemas.microsoft.com/office/powerpoint/2010/main" val="1353837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64</a:t>
            </a:fld>
            <a:endParaRPr lang="en-US"/>
          </a:p>
        </p:txBody>
      </p:sp>
    </p:spTree>
    <p:extLst>
      <p:ext uri="{BB962C8B-B14F-4D97-AF65-F5344CB8AC3E}">
        <p14:creationId xmlns:p14="http://schemas.microsoft.com/office/powerpoint/2010/main" val="2944776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65</a:t>
            </a:fld>
            <a:endParaRPr lang="en-US"/>
          </a:p>
        </p:txBody>
      </p:sp>
    </p:spTree>
    <p:extLst>
      <p:ext uri="{BB962C8B-B14F-4D97-AF65-F5344CB8AC3E}">
        <p14:creationId xmlns:p14="http://schemas.microsoft.com/office/powerpoint/2010/main" val="3985800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66</a:t>
            </a:fld>
            <a:endParaRPr lang="en-US"/>
          </a:p>
        </p:txBody>
      </p:sp>
    </p:spTree>
    <p:extLst>
      <p:ext uri="{BB962C8B-B14F-4D97-AF65-F5344CB8AC3E}">
        <p14:creationId xmlns:p14="http://schemas.microsoft.com/office/powerpoint/2010/main" val="416737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11</a:t>
            </a:fld>
            <a:endParaRPr lang="en-US"/>
          </a:p>
        </p:txBody>
      </p:sp>
    </p:spTree>
    <p:extLst>
      <p:ext uri="{BB962C8B-B14F-4D97-AF65-F5344CB8AC3E}">
        <p14:creationId xmlns:p14="http://schemas.microsoft.com/office/powerpoint/2010/main" val="2220455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68</a:t>
            </a:fld>
            <a:endParaRPr lang="en-US"/>
          </a:p>
        </p:txBody>
      </p:sp>
    </p:spTree>
    <p:extLst>
      <p:ext uri="{BB962C8B-B14F-4D97-AF65-F5344CB8AC3E}">
        <p14:creationId xmlns:p14="http://schemas.microsoft.com/office/powerpoint/2010/main" val="4039600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69</a:t>
            </a:fld>
            <a:endParaRPr lang="en-US"/>
          </a:p>
        </p:txBody>
      </p:sp>
    </p:spTree>
    <p:extLst>
      <p:ext uri="{BB962C8B-B14F-4D97-AF65-F5344CB8AC3E}">
        <p14:creationId xmlns:p14="http://schemas.microsoft.com/office/powerpoint/2010/main" val="4075038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70</a:t>
            </a:fld>
            <a:endParaRPr lang="en-US"/>
          </a:p>
        </p:txBody>
      </p:sp>
    </p:spTree>
    <p:extLst>
      <p:ext uri="{BB962C8B-B14F-4D97-AF65-F5344CB8AC3E}">
        <p14:creationId xmlns:p14="http://schemas.microsoft.com/office/powerpoint/2010/main" val="1798872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Refactored</a:t>
            </a:r>
            <a:r>
              <a:rPr lang="en-US" b="0" dirty="0"/>
              <a:t> – The formatting needs to consistent and follow relevant coding conventions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71</a:t>
            </a:fld>
            <a:endParaRPr lang="en-US"/>
          </a:p>
        </p:txBody>
      </p:sp>
    </p:spTree>
    <p:extLst>
      <p:ext uri="{BB962C8B-B14F-4D97-AF65-F5344CB8AC3E}">
        <p14:creationId xmlns:p14="http://schemas.microsoft.com/office/powerpoint/2010/main" val="886620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72</a:t>
            </a:fld>
            <a:endParaRPr lang="en-US"/>
          </a:p>
        </p:txBody>
      </p:sp>
    </p:spTree>
    <p:extLst>
      <p:ext uri="{BB962C8B-B14F-4D97-AF65-F5344CB8AC3E}">
        <p14:creationId xmlns:p14="http://schemas.microsoft.com/office/powerpoint/2010/main" val="277224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73</a:t>
            </a:fld>
            <a:endParaRPr lang="en-US"/>
          </a:p>
        </p:txBody>
      </p:sp>
    </p:spTree>
    <p:extLst>
      <p:ext uri="{BB962C8B-B14F-4D97-AF65-F5344CB8AC3E}">
        <p14:creationId xmlns:p14="http://schemas.microsoft.com/office/powerpoint/2010/main" val="1622919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sz="quarter" idx="5"/>
          </p:nvPr>
        </p:nvSpPr>
        <p:spPr/>
        <p:txBody>
          <a:bodyPr/>
          <a:lstStyle/>
          <a:p>
            <a:fld id="{318F42B1-3E92-4EDE-946A-604FE4C51B91}" type="slidenum">
              <a:rPr lang="en-US" smtClean="0"/>
              <a:t>74</a:t>
            </a:fld>
            <a:endParaRPr lang="en-US"/>
          </a:p>
        </p:txBody>
      </p:sp>
    </p:spTree>
    <p:extLst>
      <p:ext uri="{BB962C8B-B14F-4D97-AF65-F5344CB8AC3E}">
        <p14:creationId xmlns:p14="http://schemas.microsoft.com/office/powerpoint/2010/main" val="15063051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there inconsistent user experiences for the same processes?</a:t>
            </a:r>
          </a:p>
        </p:txBody>
      </p:sp>
      <p:sp>
        <p:nvSpPr>
          <p:cNvPr id="4" name="Slide Number Placeholder 3"/>
          <p:cNvSpPr>
            <a:spLocks noGrp="1"/>
          </p:cNvSpPr>
          <p:nvPr>
            <p:ph type="sldNum" sz="quarter" idx="5"/>
          </p:nvPr>
        </p:nvSpPr>
        <p:spPr/>
        <p:txBody>
          <a:bodyPr/>
          <a:lstStyle/>
          <a:p>
            <a:fld id="{318F42B1-3E92-4EDE-946A-604FE4C51B91}" type="slidenum">
              <a:rPr lang="en-US" smtClean="0"/>
              <a:t>75</a:t>
            </a:fld>
            <a:endParaRPr lang="en-US"/>
          </a:p>
        </p:txBody>
      </p:sp>
    </p:spTree>
    <p:extLst>
      <p:ext uri="{BB962C8B-B14F-4D97-AF65-F5344CB8AC3E}">
        <p14:creationId xmlns:p14="http://schemas.microsoft.com/office/powerpoint/2010/main" val="1216872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following the same reusable frameworks?</a:t>
            </a:r>
          </a:p>
        </p:txBody>
      </p:sp>
      <p:sp>
        <p:nvSpPr>
          <p:cNvPr id="4" name="Slide Number Placeholder 3"/>
          <p:cNvSpPr>
            <a:spLocks noGrp="1"/>
          </p:cNvSpPr>
          <p:nvPr>
            <p:ph type="sldNum" sz="quarter" idx="5"/>
          </p:nvPr>
        </p:nvSpPr>
        <p:spPr/>
        <p:txBody>
          <a:bodyPr/>
          <a:lstStyle/>
          <a:p>
            <a:fld id="{318F42B1-3E92-4EDE-946A-604FE4C51B91}" type="slidenum">
              <a:rPr lang="en-US" smtClean="0"/>
              <a:t>76</a:t>
            </a:fld>
            <a:endParaRPr lang="en-US"/>
          </a:p>
        </p:txBody>
      </p:sp>
    </p:spTree>
    <p:extLst>
      <p:ext uri="{BB962C8B-B14F-4D97-AF65-F5344CB8AC3E}">
        <p14:creationId xmlns:p14="http://schemas.microsoft.com/office/powerpoint/2010/main" val="1172309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built following best practices?</a:t>
            </a:r>
          </a:p>
        </p:txBody>
      </p:sp>
      <p:sp>
        <p:nvSpPr>
          <p:cNvPr id="4" name="Slide Number Placeholder 3"/>
          <p:cNvSpPr>
            <a:spLocks noGrp="1"/>
          </p:cNvSpPr>
          <p:nvPr>
            <p:ph type="sldNum" sz="quarter" idx="5"/>
          </p:nvPr>
        </p:nvSpPr>
        <p:spPr/>
        <p:txBody>
          <a:bodyPr/>
          <a:lstStyle/>
          <a:p>
            <a:fld id="{318F42B1-3E92-4EDE-946A-604FE4C51B91}" type="slidenum">
              <a:rPr lang="en-US" smtClean="0"/>
              <a:t>77</a:t>
            </a:fld>
            <a:endParaRPr lang="en-US"/>
          </a:p>
        </p:txBody>
      </p:sp>
    </p:spTree>
    <p:extLst>
      <p:ext uri="{BB962C8B-B14F-4D97-AF65-F5344CB8AC3E}">
        <p14:creationId xmlns:p14="http://schemas.microsoft.com/office/powerpoint/2010/main" val="28665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12</a:t>
            </a:fld>
            <a:endParaRPr lang="en-US"/>
          </a:p>
        </p:txBody>
      </p:sp>
    </p:spTree>
    <p:extLst>
      <p:ext uri="{BB962C8B-B14F-4D97-AF65-F5344CB8AC3E}">
        <p14:creationId xmlns:p14="http://schemas.microsoft.com/office/powerpoint/2010/main" val="4046741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deployments or package validations taking too long?</a:t>
            </a:r>
          </a:p>
        </p:txBody>
      </p:sp>
      <p:sp>
        <p:nvSpPr>
          <p:cNvPr id="4" name="Slide Number Placeholder 3"/>
          <p:cNvSpPr>
            <a:spLocks noGrp="1"/>
          </p:cNvSpPr>
          <p:nvPr>
            <p:ph type="sldNum" sz="quarter" idx="5"/>
          </p:nvPr>
        </p:nvSpPr>
        <p:spPr/>
        <p:txBody>
          <a:bodyPr/>
          <a:lstStyle/>
          <a:p>
            <a:fld id="{318F42B1-3E92-4EDE-946A-604FE4C51B91}" type="slidenum">
              <a:rPr lang="en-US" smtClean="0"/>
              <a:t>78</a:t>
            </a:fld>
            <a:endParaRPr lang="en-US"/>
          </a:p>
        </p:txBody>
      </p:sp>
    </p:spTree>
    <p:extLst>
      <p:ext uri="{BB962C8B-B14F-4D97-AF65-F5344CB8AC3E}">
        <p14:creationId xmlns:p14="http://schemas.microsoft.com/office/powerpoint/2010/main" val="3476454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limits being exceeded, or are users seeing errors for SQL, DML record locks, API calls, or CPU time limits?</a:t>
            </a:r>
          </a:p>
        </p:txBody>
      </p:sp>
      <p:sp>
        <p:nvSpPr>
          <p:cNvPr id="4" name="Slide Number Placeholder 3"/>
          <p:cNvSpPr>
            <a:spLocks noGrp="1"/>
          </p:cNvSpPr>
          <p:nvPr>
            <p:ph type="sldNum" sz="quarter" idx="5"/>
          </p:nvPr>
        </p:nvSpPr>
        <p:spPr/>
        <p:txBody>
          <a:bodyPr/>
          <a:lstStyle/>
          <a:p>
            <a:fld id="{318F42B1-3E92-4EDE-946A-604FE4C51B91}" type="slidenum">
              <a:rPr lang="en-US" smtClean="0"/>
              <a:t>79</a:t>
            </a:fld>
            <a:endParaRPr lang="en-US"/>
          </a:p>
        </p:txBody>
      </p:sp>
    </p:spTree>
    <p:extLst>
      <p:ext uri="{BB962C8B-B14F-4D97-AF65-F5344CB8AC3E}">
        <p14:creationId xmlns:p14="http://schemas.microsoft.com/office/powerpoint/2010/main" val="36283532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aspiring Software Craftsmen we are raising the bar of professional software development by practicing it and helping others learn the craft.  Through this work we have come to value:</a:t>
            </a:r>
          </a:p>
        </p:txBody>
      </p:sp>
      <p:sp>
        <p:nvSpPr>
          <p:cNvPr id="4" name="Slide Number Placeholder 3"/>
          <p:cNvSpPr>
            <a:spLocks noGrp="1"/>
          </p:cNvSpPr>
          <p:nvPr>
            <p:ph type="sldNum" sz="quarter" idx="5"/>
          </p:nvPr>
        </p:nvSpPr>
        <p:spPr/>
        <p:txBody>
          <a:bodyPr/>
          <a:lstStyle/>
          <a:p>
            <a:fld id="{318F42B1-3E92-4EDE-946A-604FE4C51B91}" type="slidenum">
              <a:rPr lang="en-US" smtClean="0"/>
              <a:t>87</a:t>
            </a:fld>
            <a:endParaRPr lang="en-US"/>
          </a:p>
        </p:txBody>
      </p:sp>
    </p:spTree>
    <p:extLst>
      <p:ext uri="{BB962C8B-B14F-4D97-AF65-F5344CB8AC3E}">
        <p14:creationId xmlns:p14="http://schemas.microsoft.com/office/powerpoint/2010/main" val="31830173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
        <p:nvSpPr>
          <p:cNvPr id="4" name="Slide Number Placeholder 3"/>
          <p:cNvSpPr>
            <a:spLocks noGrp="1"/>
          </p:cNvSpPr>
          <p:nvPr>
            <p:ph type="sldNum" sz="quarter" idx="5"/>
          </p:nvPr>
        </p:nvSpPr>
        <p:spPr/>
        <p:txBody>
          <a:bodyPr/>
          <a:lstStyle/>
          <a:p>
            <a:fld id="{318F42B1-3E92-4EDE-946A-604FE4C51B91}" type="slidenum">
              <a:rPr lang="en-US" smtClean="0"/>
              <a:t>90</a:t>
            </a:fld>
            <a:endParaRPr lang="en-US"/>
          </a:p>
        </p:txBody>
      </p:sp>
    </p:spTree>
    <p:extLst>
      <p:ext uri="{BB962C8B-B14F-4D97-AF65-F5344CB8AC3E}">
        <p14:creationId xmlns:p14="http://schemas.microsoft.com/office/powerpoint/2010/main" val="654366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91</a:t>
            </a:fld>
            <a:endParaRPr lang="en-US"/>
          </a:p>
        </p:txBody>
      </p:sp>
    </p:spTree>
    <p:extLst>
      <p:ext uri="{BB962C8B-B14F-4D97-AF65-F5344CB8AC3E}">
        <p14:creationId xmlns:p14="http://schemas.microsoft.com/office/powerpoint/2010/main" val="18595512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92</a:t>
            </a:fld>
            <a:endParaRPr lang="en-US"/>
          </a:p>
        </p:txBody>
      </p:sp>
    </p:spTree>
    <p:extLst>
      <p:ext uri="{BB962C8B-B14F-4D97-AF65-F5344CB8AC3E}">
        <p14:creationId xmlns:p14="http://schemas.microsoft.com/office/powerpoint/2010/main" val="16262027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
        <p:nvSpPr>
          <p:cNvPr id="4" name="Slide Number Placeholder 3"/>
          <p:cNvSpPr>
            <a:spLocks noGrp="1"/>
          </p:cNvSpPr>
          <p:nvPr>
            <p:ph type="sldNum" sz="quarter" idx="5"/>
          </p:nvPr>
        </p:nvSpPr>
        <p:spPr/>
        <p:txBody>
          <a:bodyPr/>
          <a:lstStyle/>
          <a:p>
            <a:fld id="{318F42B1-3E92-4EDE-946A-604FE4C51B91}" type="slidenum">
              <a:rPr lang="en-US" smtClean="0"/>
              <a:t>93</a:t>
            </a:fld>
            <a:endParaRPr lang="en-US"/>
          </a:p>
        </p:txBody>
      </p:sp>
    </p:spTree>
    <p:extLst>
      <p:ext uri="{BB962C8B-B14F-4D97-AF65-F5344CB8AC3E}">
        <p14:creationId xmlns:p14="http://schemas.microsoft.com/office/powerpoint/2010/main" val="31742598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r>
              <a:rPr lang="en-US" u="none" dirty="0"/>
              <a:t>Complexity – 1 to 5; how hard is it to solve the problem</a:t>
            </a:r>
          </a:p>
          <a:p>
            <a:r>
              <a:rPr lang="en-US" u="none" dirty="0"/>
              <a:t>Reward – 1 to 5 where 1 is a nice to have and 5 is a significantly measurable improvement both from a performance, security, complexity, etc. point of view</a:t>
            </a:r>
          </a:p>
        </p:txBody>
      </p:sp>
      <p:sp>
        <p:nvSpPr>
          <p:cNvPr id="4" name="Slide Number Placeholder 3"/>
          <p:cNvSpPr>
            <a:spLocks noGrp="1"/>
          </p:cNvSpPr>
          <p:nvPr>
            <p:ph type="sldNum" sz="quarter" idx="5"/>
          </p:nvPr>
        </p:nvSpPr>
        <p:spPr/>
        <p:txBody>
          <a:bodyPr/>
          <a:lstStyle/>
          <a:p>
            <a:fld id="{318F42B1-3E92-4EDE-946A-604FE4C51B91}" type="slidenum">
              <a:rPr lang="en-US" smtClean="0"/>
              <a:t>94</a:t>
            </a:fld>
            <a:endParaRPr lang="en-US"/>
          </a:p>
        </p:txBody>
      </p:sp>
    </p:spTree>
    <p:extLst>
      <p:ext uri="{BB962C8B-B14F-4D97-AF65-F5344CB8AC3E}">
        <p14:creationId xmlns:p14="http://schemas.microsoft.com/office/powerpoint/2010/main" val="21357109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101</a:t>
            </a:fld>
            <a:endParaRPr lang="en-US"/>
          </a:p>
        </p:txBody>
      </p:sp>
    </p:spTree>
    <p:extLst>
      <p:ext uri="{BB962C8B-B14F-4D97-AF65-F5344CB8AC3E}">
        <p14:creationId xmlns:p14="http://schemas.microsoft.com/office/powerpoint/2010/main" val="1182078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102</a:t>
            </a:fld>
            <a:endParaRPr lang="en-US"/>
          </a:p>
        </p:txBody>
      </p:sp>
    </p:spTree>
    <p:extLst>
      <p:ext uri="{BB962C8B-B14F-4D97-AF65-F5344CB8AC3E}">
        <p14:creationId xmlns:p14="http://schemas.microsoft.com/office/powerpoint/2010/main" val="265356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13</a:t>
            </a:fld>
            <a:endParaRPr lang="en-US"/>
          </a:p>
        </p:txBody>
      </p:sp>
    </p:spTree>
    <p:extLst>
      <p:ext uri="{BB962C8B-B14F-4D97-AF65-F5344CB8AC3E}">
        <p14:creationId xmlns:p14="http://schemas.microsoft.com/office/powerpoint/2010/main" val="2065001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103</a:t>
            </a:fld>
            <a:endParaRPr lang="en-US"/>
          </a:p>
        </p:txBody>
      </p:sp>
    </p:spTree>
    <p:extLst>
      <p:ext uri="{BB962C8B-B14F-4D97-AF65-F5344CB8AC3E}">
        <p14:creationId xmlns:p14="http://schemas.microsoft.com/office/powerpoint/2010/main" val="9948681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104</a:t>
            </a:fld>
            <a:endParaRPr lang="en-US"/>
          </a:p>
        </p:txBody>
      </p:sp>
    </p:spTree>
    <p:extLst>
      <p:ext uri="{BB962C8B-B14F-4D97-AF65-F5344CB8AC3E}">
        <p14:creationId xmlns:p14="http://schemas.microsoft.com/office/powerpoint/2010/main" val="649847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MacBook Pro, iPod</a:t>
            </a:r>
          </a:p>
        </p:txBody>
      </p:sp>
      <p:sp>
        <p:nvSpPr>
          <p:cNvPr id="4" name="Slide Number Placeholder 3"/>
          <p:cNvSpPr>
            <a:spLocks noGrp="1"/>
          </p:cNvSpPr>
          <p:nvPr>
            <p:ph type="sldNum" sz="quarter" idx="5"/>
          </p:nvPr>
        </p:nvSpPr>
        <p:spPr/>
        <p:txBody>
          <a:bodyPr/>
          <a:lstStyle/>
          <a:p>
            <a:fld id="{318F42B1-3E92-4EDE-946A-604FE4C51B91}" type="slidenum">
              <a:rPr lang="en-US" smtClean="0"/>
              <a:t>105</a:t>
            </a:fld>
            <a:endParaRPr lang="en-US"/>
          </a:p>
        </p:txBody>
      </p:sp>
    </p:spTree>
    <p:extLst>
      <p:ext uri="{BB962C8B-B14F-4D97-AF65-F5344CB8AC3E}">
        <p14:creationId xmlns:p14="http://schemas.microsoft.com/office/powerpoint/2010/main" val="4177724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ratio can show the technical debt as a relationship between the cost to fix the software system and the cost of developing it.</a:t>
            </a:r>
          </a:p>
        </p:txBody>
      </p:sp>
      <p:sp>
        <p:nvSpPr>
          <p:cNvPr id="4" name="Slide Number Placeholder 3"/>
          <p:cNvSpPr>
            <a:spLocks noGrp="1"/>
          </p:cNvSpPr>
          <p:nvPr>
            <p:ph type="sldNum" sz="quarter" idx="5"/>
          </p:nvPr>
        </p:nvSpPr>
        <p:spPr/>
        <p:txBody>
          <a:bodyPr/>
          <a:lstStyle/>
          <a:p>
            <a:fld id="{318F42B1-3E92-4EDE-946A-604FE4C51B91}" type="slidenum">
              <a:rPr lang="en-US" smtClean="0"/>
              <a:t>106</a:t>
            </a:fld>
            <a:endParaRPr lang="en-US"/>
          </a:p>
        </p:txBody>
      </p:sp>
    </p:spTree>
    <p:extLst>
      <p:ext uri="{BB962C8B-B14F-4D97-AF65-F5344CB8AC3E}">
        <p14:creationId xmlns:p14="http://schemas.microsoft.com/office/powerpoint/2010/main" val="3637883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110</a:t>
            </a:fld>
            <a:endParaRPr lang="en-US"/>
          </a:p>
        </p:txBody>
      </p:sp>
    </p:spTree>
    <p:extLst>
      <p:ext uri="{BB962C8B-B14F-4D97-AF65-F5344CB8AC3E}">
        <p14:creationId xmlns:p14="http://schemas.microsoft.com/office/powerpoint/2010/main" val="42812126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5"/>
          </p:nvPr>
        </p:nvSpPr>
        <p:spPr/>
        <p:txBody>
          <a:bodyPr/>
          <a:lstStyle/>
          <a:p>
            <a:fld id="{318F42B1-3E92-4EDE-946A-604FE4C51B91}" type="slidenum">
              <a:rPr lang="en-US" smtClean="0"/>
              <a:t>111</a:t>
            </a:fld>
            <a:endParaRPr lang="en-US"/>
          </a:p>
        </p:txBody>
      </p:sp>
    </p:spTree>
    <p:extLst>
      <p:ext uri="{BB962C8B-B14F-4D97-AF65-F5344CB8AC3E}">
        <p14:creationId xmlns:p14="http://schemas.microsoft.com/office/powerpoint/2010/main" val="42598368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
        <p:nvSpPr>
          <p:cNvPr id="4" name="Slide Number Placeholder 3"/>
          <p:cNvSpPr>
            <a:spLocks noGrp="1"/>
          </p:cNvSpPr>
          <p:nvPr>
            <p:ph type="sldNum" sz="quarter" idx="5"/>
          </p:nvPr>
        </p:nvSpPr>
        <p:spPr/>
        <p:txBody>
          <a:bodyPr/>
          <a:lstStyle/>
          <a:p>
            <a:fld id="{318F42B1-3E92-4EDE-946A-604FE4C51B91}" type="slidenum">
              <a:rPr lang="en-US" smtClean="0"/>
              <a:t>112</a:t>
            </a:fld>
            <a:endParaRPr lang="en-US"/>
          </a:p>
        </p:txBody>
      </p:sp>
    </p:spTree>
    <p:extLst>
      <p:ext uri="{BB962C8B-B14F-4D97-AF65-F5344CB8AC3E}">
        <p14:creationId xmlns:p14="http://schemas.microsoft.com/office/powerpoint/2010/main" val="10898026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318F42B1-3E92-4EDE-946A-604FE4C51B91}" type="slidenum">
              <a:rPr lang="en-US" smtClean="0"/>
              <a:t>113</a:t>
            </a:fld>
            <a:endParaRPr lang="en-US"/>
          </a:p>
        </p:txBody>
      </p:sp>
    </p:spTree>
    <p:extLst>
      <p:ext uri="{BB962C8B-B14F-4D97-AF65-F5344CB8AC3E}">
        <p14:creationId xmlns:p14="http://schemas.microsoft.com/office/powerpoint/2010/main" val="39863065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
        <p:nvSpPr>
          <p:cNvPr id="4" name="Slide Number Placeholder 3"/>
          <p:cNvSpPr>
            <a:spLocks noGrp="1"/>
          </p:cNvSpPr>
          <p:nvPr>
            <p:ph type="sldNum" sz="quarter" idx="5"/>
          </p:nvPr>
        </p:nvSpPr>
        <p:spPr/>
        <p:txBody>
          <a:bodyPr/>
          <a:lstStyle/>
          <a:p>
            <a:fld id="{318F42B1-3E92-4EDE-946A-604FE4C51B91}" type="slidenum">
              <a:rPr lang="en-US" smtClean="0"/>
              <a:t>114</a:t>
            </a:fld>
            <a:endParaRPr lang="en-US"/>
          </a:p>
        </p:txBody>
      </p:sp>
    </p:spTree>
    <p:extLst>
      <p:ext uri="{BB962C8B-B14F-4D97-AF65-F5344CB8AC3E}">
        <p14:creationId xmlns:p14="http://schemas.microsoft.com/office/powerpoint/2010/main" val="36158654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318F42B1-3E92-4EDE-946A-604FE4C51B91}" type="slidenum">
              <a:rPr lang="en-US" smtClean="0"/>
              <a:t>115</a:t>
            </a:fld>
            <a:endParaRPr lang="en-US"/>
          </a:p>
        </p:txBody>
      </p:sp>
    </p:spTree>
    <p:extLst>
      <p:ext uri="{BB962C8B-B14F-4D97-AF65-F5344CB8AC3E}">
        <p14:creationId xmlns:p14="http://schemas.microsoft.com/office/powerpoint/2010/main" val="198178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14</a:t>
            </a:fld>
            <a:endParaRPr lang="en-US"/>
          </a:p>
        </p:txBody>
      </p:sp>
    </p:spTree>
    <p:extLst>
      <p:ext uri="{BB962C8B-B14F-4D97-AF65-F5344CB8AC3E}">
        <p14:creationId xmlns:p14="http://schemas.microsoft.com/office/powerpoint/2010/main" val="20852663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318F42B1-3E92-4EDE-946A-604FE4C51B91}" type="slidenum">
              <a:rPr lang="en-US" smtClean="0"/>
              <a:t>116</a:t>
            </a:fld>
            <a:endParaRPr lang="en-US"/>
          </a:p>
        </p:txBody>
      </p:sp>
    </p:spTree>
    <p:extLst>
      <p:ext uri="{BB962C8B-B14F-4D97-AF65-F5344CB8AC3E}">
        <p14:creationId xmlns:p14="http://schemas.microsoft.com/office/powerpoint/2010/main" val="3396193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117</a:t>
            </a:fld>
            <a:endParaRPr lang="en-US"/>
          </a:p>
        </p:txBody>
      </p:sp>
    </p:spTree>
    <p:extLst>
      <p:ext uri="{BB962C8B-B14F-4D97-AF65-F5344CB8AC3E}">
        <p14:creationId xmlns:p14="http://schemas.microsoft.com/office/powerpoint/2010/main" val="26723072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118</a:t>
            </a:fld>
            <a:endParaRPr lang="en-US"/>
          </a:p>
        </p:txBody>
      </p:sp>
    </p:spTree>
    <p:extLst>
      <p:ext uri="{BB962C8B-B14F-4D97-AF65-F5344CB8AC3E}">
        <p14:creationId xmlns:p14="http://schemas.microsoft.com/office/powerpoint/2010/main" val="159115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15</a:t>
            </a:fld>
            <a:endParaRPr lang="en-US"/>
          </a:p>
        </p:txBody>
      </p:sp>
    </p:spTree>
    <p:extLst>
      <p:ext uri="{BB962C8B-B14F-4D97-AF65-F5344CB8AC3E}">
        <p14:creationId xmlns:p14="http://schemas.microsoft.com/office/powerpoint/2010/main" val="359908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D29F-4AAE-6A8B-1111-582145EA0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F746E-52E5-D206-CCA0-4D9E27136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836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0BAC62-9013-039E-A881-9A755AD43A23}"/>
              </a:ext>
            </a:extLst>
          </p:cNvPr>
          <p:cNvSpPr txBox="1">
            <a:spLocks/>
          </p:cNvSpPr>
          <p:nvPr userDrawn="1"/>
        </p:nvSpPr>
        <p:spPr>
          <a:xfrm>
            <a:off x="7419975" y="4492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FE0000"/>
                </a:solidFill>
                <a:latin typeface="Kamerik205 8" panose="020B0803030600020004" pitchFamily="34" charset="0"/>
                <a:ea typeface="+mj-ea"/>
                <a:cs typeface="+mj-cs"/>
              </a:defRPr>
            </a:lvl1pPr>
          </a:lstStyle>
          <a:p>
            <a:r>
              <a:rPr lang="en-US"/>
              <a:t>Click to edit Master title style</a:t>
            </a:r>
          </a:p>
        </p:txBody>
      </p:sp>
      <p:sp>
        <p:nvSpPr>
          <p:cNvPr id="8" name="Text Placeholder 3">
            <a:extLst>
              <a:ext uri="{FF2B5EF4-FFF2-40B4-BE49-F238E27FC236}">
                <a16:creationId xmlns:a16="http://schemas.microsoft.com/office/drawing/2014/main" id="{626D6DB1-F690-7875-A3AC-62DACFD90FD5}"/>
              </a:ext>
            </a:extLst>
          </p:cNvPr>
          <p:cNvSpPr>
            <a:spLocks noGrp="1"/>
          </p:cNvSpPr>
          <p:nvPr>
            <p:ph type="body" sz="half" idx="11"/>
          </p:nvPr>
        </p:nvSpPr>
        <p:spPr>
          <a:xfrm>
            <a:off x="7419975"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Picture Placeholder 2">
            <a:extLst>
              <a:ext uri="{FF2B5EF4-FFF2-40B4-BE49-F238E27FC236}">
                <a16:creationId xmlns:a16="http://schemas.microsoft.com/office/drawing/2014/main" id="{D01BA845-5FFA-6287-757B-EEB5E7E3D025}"/>
              </a:ext>
            </a:extLst>
          </p:cNvPr>
          <p:cNvSpPr>
            <a:spLocks noGrp="1"/>
          </p:cNvSpPr>
          <p:nvPr>
            <p:ph type="pic" idx="10"/>
          </p:nvPr>
        </p:nvSpPr>
        <p:spPr>
          <a:xfrm>
            <a:off x="836612" y="9969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37162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56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DBC3-4A3B-BFB5-A58C-0573E99E4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66792-B750-0E9C-B1A3-43C587654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3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9449-91E2-5209-A2A6-D0E947B0A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C74A6-2DEC-F219-609A-9BA68ACD0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9418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39B-4A58-6607-324C-51521B7090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7BDA5-344D-FCB7-5571-BEF1E7C96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F9539D-C858-6360-69F8-51C4A5450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24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237A-8411-83FC-3EC4-2E17B3D71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EE82BA-DBD8-8722-F25F-2EADE8234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10D27-4466-21D2-E940-0EC9C736E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037A9-7E73-92E1-A2F3-868E7D635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F6C12D-78D5-0502-9057-EF18DADA2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649B-C80E-7F12-71AD-F8347FCA0E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47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34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254B-26A7-3D79-9D2E-7F57336E9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4CE77-A6EE-DC7B-BFE1-371B2743D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89DF-3960-1B97-B732-77D34C175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7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B296-FC01-06B5-7547-8C61A414C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FECD47-64DB-51C7-6585-1B29203FD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EF5F3-6A93-374A-941D-8BECD1FDE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240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5109D-74A9-624F-7302-41C5ACC08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13921D5-51D0-38EA-25F9-676C6D33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7BEA3882-AD5D-3CCB-6AE0-189AF0076B3C}"/>
              </a:ext>
            </a:extLst>
          </p:cNvPr>
          <p:cNvPicPr>
            <a:picLocks noChangeAspect="1"/>
          </p:cNvPicPr>
          <p:nvPr userDrawn="1"/>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8DDFA564-3917-E307-4145-55F794938BA6}"/>
              </a:ext>
            </a:extLst>
          </p:cNvPr>
          <p:cNvPicPr>
            <a:picLocks noChangeAspect="1"/>
          </p:cNvPicPr>
          <p:nvPr userDrawn="1"/>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2" name="TextBox 11">
            <a:extLst>
              <a:ext uri="{FF2B5EF4-FFF2-40B4-BE49-F238E27FC236}">
                <a16:creationId xmlns:a16="http://schemas.microsoft.com/office/drawing/2014/main" id="{6C4E3DA8-A74C-886E-E800-5E0624D8E66D}"/>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FE0000"/>
                </a:solidFill>
                <a:latin typeface="+mn-lt"/>
                <a:ea typeface="+mn-ea"/>
                <a:cs typeface="+mn-cs"/>
              </a:rPr>
              <a:t>Technical Debt is not Free</a:t>
            </a:r>
          </a:p>
        </p:txBody>
      </p:sp>
    </p:spTree>
    <p:extLst>
      <p:ext uri="{BB962C8B-B14F-4D97-AF65-F5344CB8AC3E}">
        <p14:creationId xmlns:p14="http://schemas.microsoft.com/office/powerpoint/2010/main" val="18060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1234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58.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01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8" name="TextBox 7">
            <a:extLst>
              <a:ext uri="{FF2B5EF4-FFF2-40B4-BE49-F238E27FC236}">
                <a16:creationId xmlns:a16="http://schemas.microsoft.com/office/drawing/2014/main" id="{7E6171E1-2119-72F8-8E6E-5DE1014B7C19}"/>
              </a:ext>
            </a:extLst>
          </p:cNvPr>
          <p:cNvSpPr txBox="1"/>
          <p:nvPr/>
        </p:nvSpPr>
        <p:spPr>
          <a:xfrm>
            <a:off x="651585" y="2807464"/>
            <a:ext cx="4120440" cy="2862322"/>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731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8878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75E-6 -3.7037E-6 L -0.17266 -0.13842 " pathEditMode="relative" rAng="0" ptsTypes="AA">
                                      <p:cBhvr>
                                        <p:cTn id="9" dur="1000" fill="hold"/>
                                        <p:tgtEl>
                                          <p:spTgt spid="4"/>
                                        </p:tgtEl>
                                        <p:attrNameLst>
                                          <p:attrName>ppt_x</p:attrName>
                                          <p:attrName>ppt_y</p:attrName>
                                        </p:attrNameLst>
                                      </p:cBhvr>
                                      <p:rCtr x="-8633"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2856977108"/>
              </p:ext>
            </p:extLst>
          </p:nvPr>
        </p:nvGraphicFramePr>
        <p:xfrm>
          <a:off x="1633703" y="3160516"/>
          <a:ext cx="7979156" cy="103632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bl>
          </a:graphicData>
        </a:graphic>
      </p:graphicFrame>
    </p:spTree>
    <p:extLst>
      <p:ext uri="{BB962C8B-B14F-4D97-AF65-F5344CB8AC3E}">
        <p14:creationId xmlns:p14="http://schemas.microsoft.com/office/powerpoint/2010/main" val="28580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65187496"/>
              </p:ext>
            </p:extLst>
          </p:nvPr>
        </p:nvGraphicFramePr>
        <p:xfrm>
          <a:off x="1633703" y="3160516"/>
          <a:ext cx="7979156" cy="155448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bl>
          </a:graphicData>
        </a:graphic>
      </p:graphicFrame>
    </p:spTree>
    <p:extLst>
      <p:ext uri="{BB962C8B-B14F-4D97-AF65-F5344CB8AC3E}">
        <p14:creationId xmlns:p14="http://schemas.microsoft.com/office/powerpoint/2010/main" val="36815894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nvGraphicFramePr>
        <p:xfrm>
          <a:off x="1633703" y="3160516"/>
          <a:ext cx="7979156"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747348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4" name="Table 4">
            <a:extLst>
              <a:ext uri="{FF2B5EF4-FFF2-40B4-BE49-F238E27FC236}">
                <a16:creationId xmlns:a16="http://schemas.microsoft.com/office/drawing/2014/main" id="{4E966EEE-9BE5-492F-4ED0-33C1E46BE940}"/>
              </a:ext>
            </a:extLst>
          </p:cNvPr>
          <p:cNvGraphicFramePr>
            <a:graphicFrameLocks noGrp="1"/>
          </p:cNvGraphicFramePr>
          <p:nvPr>
            <p:extLst>
              <p:ext uri="{D42A27DB-BD31-4B8C-83A1-F6EECF244321}">
                <p14:modId xmlns:p14="http://schemas.microsoft.com/office/powerpoint/2010/main" val="2138090271"/>
              </p:ext>
            </p:extLst>
          </p:nvPr>
        </p:nvGraphicFramePr>
        <p:xfrm>
          <a:off x="1633703" y="3160516"/>
          <a:ext cx="8924591"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gridCol w="945435">
                  <a:extLst>
                    <a:ext uri="{9D8B030D-6E8A-4147-A177-3AD203B41FA5}">
                      <a16:colId xmlns:a16="http://schemas.microsoft.com/office/drawing/2014/main" val="4282834303"/>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tc>
                  <a:txBody>
                    <a:bodyPr/>
                    <a:lstStyle/>
                    <a:p>
                      <a:pPr algn="ctr"/>
                      <a:r>
                        <a:rPr lang="en-US" sz="2800" dirty="0"/>
                        <a:t>1</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tc>
                  <a:txBody>
                    <a:bodyPr/>
                    <a:lstStyle/>
                    <a:p>
                      <a:pPr algn="ctr"/>
                      <a:r>
                        <a:rPr lang="en-US" sz="2800" dirty="0"/>
                        <a:t>3</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tc>
                  <a:txBody>
                    <a:bodyPr/>
                    <a:lstStyle/>
                    <a:p>
                      <a:pPr algn="ctr"/>
                      <a:r>
                        <a:rPr lang="en-US" sz="2800" dirty="0"/>
                        <a:t>2</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9884846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EAE139-3770-2355-BF8B-022D23C26B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3733" y="508000"/>
            <a:ext cx="10024533" cy="5638800"/>
          </a:xfrm>
        </p:spPr>
      </p:pic>
    </p:spTree>
    <p:extLst>
      <p:ext uri="{BB962C8B-B14F-4D97-AF65-F5344CB8AC3E}">
        <p14:creationId xmlns:p14="http://schemas.microsoft.com/office/powerpoint/2010/main" val="62177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222623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1880011550"/>
              </p:ext>
            </p:extLst>
          </p:nvPr>
        </p:nvGraphicFramePr>
        <p:xfrm>
          <a:off x="1720436" y="3285066"/>
          <a:ext cx="8751128" cy="74168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bl>
          </a:graphicData>
        </a:graphic>
      </p:graphicFrame>
    </p:spTree>
    <p:extLst>
      <p:ext uri="{BB962C8B-B14F-4D97-AF65-F5344CB8AC3E}">
        <p14:creationId xmlns:p14="http://schemas.microsoft.com/office/powerpoint/2010/main" val="11590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706847518"/>
              </p:ext>
            </p:extLst>
          </p:nvPr>
        </p:nvGraphicFramePr>
        <p:xfrm>
          <a:off x="1720436" y="3285066"/>
          <a:ext cx="8751128" cy="111252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bl>
          </a:graphicData>
        </a:graphic>
      </p:graphicFrame>
    </p:spTree>
    <p:extLst>
      <p:ext uri="{BB962C8B-B14F-4D97-AF65-F5344CB8AC3E}">
        <p14:creationId xmlns:p14="http://schemas.microsoft.com/office/powerpoint/2010/main" val="35686993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42584674"/>
              </p:ext>
            </p:extLst>
          </p:nvPr>
        </p:nvGraphicFramePr>
        <p:xfrm>
          <a:off x="1720436" y="3285066"/>
          <a:ext cx="8751132" cy="1483360"/>
        </p:xfrm>
        <a:graphic>
          <a:graphicData uri="http://schemas.openxmlformats.org/drawingml/2006/table">
            <a:tbl>
              <a:tblPr firstRow="1" bandRow="1">
                <a:tableStyleId>{5C22544A-7EE6-4342-B048-85BDC9FD1C3A}</a:tableStyleId>
              </a:tblPr>
              <a:tblGrid>
                <a:gridCol w="2187783">
                  <a:extLst>
                    <a:ext uri="{9D8B030D-6E8A-4147-A177-3AD203B41FA5}">
                      <a16:colId xmlns:a16="http://schemas.microsoft.com/office/drawing/2014/main" val="3287752711"/>
                    </a:ext>
                  </a:extLst>
                </a:gridCol>
                <a:gridCol w="2187783">
                  <a:extLst>
                    <a:ext uri="{9D8B030D-6E8A-4147-A177-3AD203B41FA5}">
                      <a16:colId xmlns:a16="http://schemas.microsoft.com/office/drawing/2014/main" val="1608717293"/>
                    </a:ext>
                  </a:extLst>
                </a:gridCol>
                <a:gridCol w="2187783">
                  <a:extLst>
                    <a:ext uri="{9D8B030D-6E8A-4147-A177-3AD203B41FA5}">
                      <a16:colId xmlns:a16="http://schemas.microsoft.com/office/drawing/2014/main" val="3785701953"/>
                    </a:ext>
                  </a:extLst>
                </a:gridCol>
                <a:gridCol w="2187783">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1845938694"/>
                  </a:ext>
                </a:extLst>
              </a:tr>
            </a:tbl>
          </a:graphicData>
        </a:graphic>
      </p:graphicFrame>
    </p:spTree>
    <p:extLst>
      <p:ext uri="{BB962C8B-B14F-4D97-AF65-F5344CB8AC3E}">
        <p14:creationId xmlns:p14="http://schemas.microsoft.com/office/powerpoint/2010/main" val="2808317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9" name="TextBox 8">
            <a:extLst>
              <a:ext uri="{FF2B5EF4-FFF2-40B4-BE49-F238E27FC236}">
                <a16:creationId xmlns:a16="http://schemas.microsoft.com/office/drawing/2014/main" id="{26335109-E239-9C56-458F-D621E064F15A}"/>
              </a:ext>
            </a:extLst>
          </p:cNvPr>
          <p:cNvSpPr txBox="1"/>
          <p:nvPr/>
        </p:nvSpPr>
        <p:spPr>
          <a:xfrm>
            <a:off x="651585" y="2790825"/>
            <a:ext cx="4120440"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810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4326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1955588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9705743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37206979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Tree>
    <p:extLst>
      <p:ext uri="{BB962C8B-B14F-4D97-AF65-F5344CB8AC3E}">
        <p14:creationId xmlns:p14="http://schemas.microsoft.com/office/powerpoint/2010/main" val="2402660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9867844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40083217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71097A1B-1A5E-6F7B-8044-081DFC5F4538}"/>
              </a:ext>
            </a:extLst>
          </p:cNvPr>
          <p:cNvSpPr/>
          <p:nvPr/>
        </p:nvSpPr>
        <p:spPr>
          <a:xfrm>
            <a:off x="5533867" y="3429000"/>
            <a:ext cx="6279604" cy="707886"/>
          </a:xfrm>
          <a:prstGeom prst="rect">
            <a:avLst/>
          </a:prstGeom>
          <a:noFill/>
        </p:spPr>
        <p:txBody>
          <a:bodyPr wrap="none" lIns="91440" tIns="45720" rIns="91440" bIns="45720">
            <a:spAutoFit/>
          </a:bodyPr>
          <a:lstStyle/>
          <a:p>
            <a:r>
              <a:rPr lang="en-US" sz="4000" dirty="0">
                <a:ln w="0"/>
                <a:solidFill>
                  <a:srgbClr val="2D435D"/>
                </a:solidFill>
                <a:effectLst>
                  <a:outerShdw blurRad="38100" dist="19050" dir="2700000" algn="tl" rotWithShape="0">
                    <a:schemeClr val="dk1">
                      <a:alpha val="40000"/>
                    </a:schemeClr>
                  </a:outerShdw>
                </a:effectLst>
              </a:rPr>
              <a:t>(R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.2) + (CR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 - (CO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a:t>
            </a:r>
            <a:endParaRPr lang="en-US" sz="40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04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a:p>
            <a:r>
              <a:rPr lang="en-US" dirty="0"/>
              <a:t>Technical Debt Ratio</a:t>
            </a:r>
          </a:p>
        </p:txBody>
      </p:sp>
      <p:sp>
        <p:nvSpPr>
          <p:cNvPr id="5" name="Rectangle 4">
            <a:extLst>
              <a:ext uri="{FF2B5EF4-FFF2-40B4-BE49-F238E27FC236}">
                <a16:creationId xmlns:a16="http://schemas.microsoft.com/office/drawing/2014/main" id="{787C7376-3C92-0123-C981-7CC2B17A83C6}"/>
              </a:ext>
            </a:extLst>
          </p:cNvPr>
          <p:cNvSpPr/>
          <p:nvPr/>
        </p:nvSpPr>
        <p:spPr>
          <a:xfrm>
            <a:off x="5656177" y="3627735"/>
            <a:ext cx="5959645" cy="954107"/>
          </a:xfrm>
          <a:prstGeom prst="rect">
            <a:avLst/>
          </a:prstGeom>
          <a:noFill/>
        </p:spPr>
        <p:txBody>
          <a:bodyPr wrap="none" lIns="91440" tIns="45720" rIns="91440" bIns="45720">
            <a:spAutoFit/>
          </a:bodyPr>
          <a:lstStyle/>
          <a:p>
            <a:pPr algn="ctr"/>
            <a:r>
              <a:rPr lang="en-US" sz="2800" dirty="0">
                <a:ln w="0"/>
                <a:solidFill>
                  <a:srgbClr val="2D435D"/>
                </a:solidFill>
                <a:effectLst>
                  <a:outerShdw blurRad="38100" dist="19050" dir="2700000" algn="tl" rotWithShape="0">
                    <a:schemeClr val="dk1">
                      <a:alpha val="40000"/>
                    </a:schemeClr>
                  </a:outerShdw>
                </a:effectLst>
              </a:rPr>
              <a:t>(Remediation Cost / Development Cost)</a:t>
            </a:r>
          </a:p>
          <a:p>
            <a:pPr algn="ctr"/>
            <a:r>
              <a:rPr lang="en-US" sz="2800" dirty="0">
                <a:ln w="0"/>
                <a:solidFill>
                  <a:srgbClr val="2D435D"/>
                </a:solidFill>
                <a:effectLst>
                  <a:outerShdw blurRad="38100" dist="19050" dir="2700000" algn="tl" rotWithShape="0">
                    <a:schemeClr val="dk1">
                      <a:alpha val="40000"/>
                    </a:schemeClr>
                  </a:outerShdw>
                </a:effectLst>
              </a:rPr>
              <a:t> x 100%</a:t>
            </a:r>
            <a:endParaRPr lang="en-US" sz="28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96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96141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271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36126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4179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906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9029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10202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36457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4476-2EFE-194F-111B-72D4B9F87EC6}"/>
              </a:ext>
            </a:extLst>
          </p:cNvPr>
          <p:cNvSpPr>
            <a:spLocks noGrp="1"/>
          </p:cNvSpPr>
          <p:nvPr>
            <p:ph type="title"/>
          </p:nvPr>
        </p:nvSpPr>
        <p:spPr/>
        <p:txBody>
          <a:bodyPr/>
          <a:lstStyle/>
          <a:p>
            <a:r>
              <a:rPr lang="en-US" dirty="0"/>
              <a:t>A more reasonable definition</a:t>
            </a:r>
          </a:p>
        </p:txBody>
      </p:sp>
      <p:sp>
        <p:nvSpPr>
          <p:cNvPr id="3" name="Rectangle 2">
            <a:extLst>
              <a:ext uri="{FF2B5EF4-FFF2-40B4-BE49-F238E27FC236}">
                <a16:creationId xmlns:a16="http://schemas.microsoft.com/office/drawing/2014/main" id="{030A39AD-210B-8DE4-4D00-BD4AB86A109F}"/>
              </a:ext>
            </a:extLst>
          </p:cNvPr>
          <p:cNvSpPr/>
          <p:nvPr/>
        </p:nvSpPr>
        <p:spPr>
          <a:xfrm>
            <a:off x="254000" y="1782862"/>
            <a:ext cx="11684000" cy="3477875"/>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0A934FA4-3204-1823-90F2-D800D38512D6}"/>
              </a:ext>
            </a:extLst>
          </p:cNvPr>
          <p:cNvSpPr txBox="1"/>
          <p:nvPr/>
        </p:nvSpPr>
        <p:spPr>
          <a:xfrm>
            <a:off x="6210300" y="5352911"/>
            <a:ext cx="5298630" cy="646331"/>
          </a:xfrm>
          <a:prstGeom prst="rect">
            <a:avLst/>
          </a:prstGeom>
          <a:noFill/>
        </p:spPr>
        <p:txBody>
          <a:bodyPr wrap="none" rtlCol="0">
            <a:spAutoFit/>
          </a:bodyPr>
          <a:lstStyle/>
          <a:p>
            <a:pPr algn="r"/>
            <a:r>
              <a:rPr lang="en-US" dirty="0">
                <a:solidFill>
                  <a:schemeClr val="bg1">
                    <a:lumMod val="65000"/>
                  </a:schemeClr>
                </a:solidFill>
              </a:rPr>
              <a:t>Matt Eland</a:t>
            </a:r>
          </a:p>
          <a:p>
            <a:pPr algn="r"/>
            <a:r>
              <a:rPr lang="en-US" dirty="0">
                <a:solidFill>
                  <a:schemeClr val="bg1">
                    <a:lumMod val="65000"/>
                  </a:schemeClr>
                </a:solidFill>
              </a:rPr>
              <a:t>Killalldefects.com/2019/12/23/defining-technical-debt</a:t>
            </a:r>
          </a:p>
        </p:txBody>
      </p:sp>
    </p:spTree>
    <p:extLst>
      <p:ext uri="{BB962C8B-B14F-4D97-AF65-F5344CB8AC3E}">
        <p14:creationId xmlns:p14="http://schemas.microsoft.com/office/powerpoint/2010/main" val="3255073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3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5289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230474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437416" y="1849815"/>
            <a:ext cx="9317166"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Bad</a:t>
            </a:r>
          </a:p>
        </p:txBody>
      </p:sp>
      <p:cxnSp>
        <p:nvCxnSpPr>
          <p:cNvPr id="6" name="Straight Connector 5">
            <a:extLst>
              <a:ext uri="{FF2B5EF4-FFF2-40B4-BE49-F238E27FC236}">
                <a16:creationId xmlns:a16="http://schemas.microsoft.com/office/drawing/2014/main" id="{6CBB4DF0-29D9-A138-F56D-075F4AF06C15}"/>
              </a:ext>
            </a:extLst>
          </p:cNvPr>
          <p:cNvCxnSpPr>
            <a:cxnSpLocks/>
          </p:cNvCxnSpPr>
          <p:nvPr/>
        </p:nvCxnSpPr>
        <p:spPr>
          <a:xfrm>
            <a:off x="6877050" y="2867025"/>
            <a:ext cx="2209800"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2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8989" y="1849815"/>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91190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990084" y="1849815"/>
            <a:ext cx="10211834"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15492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90562" y="1849815"/>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127301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520648" y="1849815"/>
            <a:ext cx="9150710"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Free</a:t>
            </a:r>
            <a:endParaRPr lang="en-US" sz="6600" b="1" dirty="0">
              <a:ln w="22225">
                <a:solidFill>
                  <a:schemeClr val="accent2"/>
                </a:solidFill>
                <a:prstDash val="solid"/>
              </a:ln>
              <a:solidFill>
                <a:srgbClr val="00B050"/>
              </a:solidFill>
            </a:endParaRPr>
          </a:p>
        </p:txBody>
      </p:sp>
    </p:spTree>
    <p:extLst>
      <p:ext uri="{BB962C8B-B14F-4D97-AF65-F5344CB8AC3E}">
        <p14:creationId xmlns:p14="http://schemas.microsoft.com/office/powerpoint/2010/main" val="3531788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1335045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1444774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281782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661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3387540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487115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Another Technical Debt Example</a:t>
            </a:r>
          </a:p>
        </p:txBody>
      </p:sp>
      <p:sp>
        <p:nvSpPr>
          <p:cNvPr id="9" name="Rectangle: Rounded Corners 8">
            <a:extLst>
              <a:ext uri="{FF2B5EF4-FFF2-40B4-BE49-F238E27FC236}">
                <a16:creationId xmlns:a16="http://schemas.microsoft.com/office/drawing/2014/main" id="{95C5225B-ED72-592D-3D31-9CE4CC0D7C71}"/>
              </a:ext>
            </a:extLst>
          </p:cNvPr>
          <p:cNvSpPr/>
          <p:nvPr/>
        </p:nvSpPr>
        <p:spPr>
          <a:xfrm>
            <a:off x="11811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10" name="Rectangle: Rounded Corners 9">
            <a:extLst>
              <a:ext uri="{FF2B5EF4-FFF2-40B4-BE49-F238E27FC236}">
                <a16:creationId xmlns:a16="http://schemas.microsoft.com/office/drawing/2014/main" id="{D3DB37B3-2B0B-E0C9-0507-D6C379DF2871}"/>
              </a:ext>
            </a:extLst>
          </p:cNvPr>
          <p:cNvSpPr/>
          <p:nvPr/>
        </p:nvSpPr>
        <p:spPr>
          <a:xfrm>
            <a:off x="70739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1151487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EFF0-B424-D02F-8E21-9CDCA4140633}"/>
              </a:ext>
            </a:extLst>
          </p:cNvPr>
          <p:cNvSpPr>
            <a:spLocks noGrp="1"/>
          </p:cNvSpPr>
          <p:nvPr>
            <p:ph type="title"/>
          </p:nvPr>
        </p:nvSpPr>
        <p:spPr/>
        <p:txBody>
          <a:bodyPr/>
          <a:lstStyle/>
          <a:p>
            <a:r>
              <a:rPr lang="en-US" dirty="0"/>
              <a:t>Another Technical Debt Example</a:t>
            </a:r>
          </a:p>
        </p:txBody>
      </p:sp>
      <p:pic>
        <p:nvPicPr>
          <p:cNvPr id="2050" name="Picture 2" descr="Chart showing .NET Core 3.1 as an LTS release that happened in December 2019 and all other releases happening in November starting with .NET 5 and intercalating between Current and LTS">
            <a:extLst>
              <a:ext uri="{FF2B5EF4-FFF2-40B4-BE49-F238E27FC236}">
                <a16:creationId xmlns:a16="http://schemas.microsoft.com/office/drawing/2014/main" id="{D5ABAE32-644E-B6E3-63B8-E52A5AAA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347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19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95522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normAutofit/>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normAutofit/>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15109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32257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182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AD21-B0EB-5F35-C6F3-3861A9EAD045}"/>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05F52B0E-2C93-F180-D159-A893F5F627A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46051587-BDFB-AC0B-13D4-C18859C815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73915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C88-FDA1-197C-56F9-74501BAC4E18}"/>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2F61FD5D-1585-A8E8-880B-FC4A59A342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5C33FE19-D807-1523-3F39-5974966F48F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23059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31500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24FA-CFC8-7AC7-6C5F-F135C63D3491}"/>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8D0BE676-8674-FEF9-EBAD-C4DE5D32F50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B5A9B433-1BEB-5362-5B0A-EBAC67E6661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41965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CB8C-03A0-098B-6C86-53FB16BBC44C}"/>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922DB919-EE99-5540-A086-960783A830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5EFFE07-D8A0-638F-C8B1-3272DB340F37}"/>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061478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BB85-64BF-FA3D-0965-D2617236E677}"/>
              </a:ext>
            </a:extLst>
          </p:cNvPr>
          <p:cNvSpPr>
            <a:spLocks noGrp="1"/>
          </p:cNvSpPr>
          <p:nvPr>
            <p:ph type="title"/>
          </p:nvPr>
        </p:nvSpPr>
        <p:spPr/>
        <p:txBody>
          <a:bodyPr/>
          <a:lstStyle/>
          <a:p>
            <a:r>
              <a:rPr lang="en-US" dirty="0"/>
              <a:t>Lack of a test suite</a:t>
            </a:r>
          </a:p>
        </p:txBody>
      </p:sp>
      <p:pic>
        <p:nvPicPr>
          <p:cNvPr id="9" name="Picture Placeholder 8">
            <a:extLst>
              <a:ext uri="{FF2B5EF4-FFF2-40B4-BE49-F238E27FC236}">
                <a16:creationId xmlns:a16="http://schemas.microsoft.com/office/drawing/2014/main" id="{66690D1D-6581-684F-5FD0-EF58BDDB7A9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BDC80E2C-876F-04DE-20A4-DB77FF1A535C}"/>
              </a:ext>
            </a:extLst>
          </p:cNvPr>
          <p:cNvSpPr>
            <a:spLocks noGrp="1"/>
          </p:cNvSpPr>
          <p:nvPr>
            <p:ph type="body" sz="half" idx="2"/>
          </p:nvPr>
        </p:nvSpPr>
        <p:spPr/>
        <p:txBody>
          <a:bodyPr/>
          <a:lstStyle/>
          <a:p>
            <a:r>
              <a:rPr lang="en-US" dirty="0"/>
              <a:t>What causes technical debt?</a:t>
            </a:r>
          </a:p>
        </p:txBody>
      </p:sp>
      <p:sp>
        <p:nvSpPr>
          <p:cNvPr id="10" name="&quot;Not Allowed&quot; Symbol 9">
            <a:extLst>
              <a:ext uri="{FF2B5EF4-FFF2-40B4-BE49-F238E27FC236}">
                <a16:creationId xmlns:a16="http://schemas.microsoft.com/office/drawing/2014/main" id="{EA6396CA-48A8-DFA2-D5E2-CE86CC428D0B}"/>
              </a:ext>
            </a:extLst>
          </p:cNvPr>
          <p:cNvSpPr/>
          <p:nvPr/>
        </p:nvSpPr>
        <p:spPr>
          <a:xfrm>
            <a:off x="5183188" y="1217612"/>
            <a:ext cx="6169024" cy="4422775"/>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30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6158-5CB4-AE7F-F410-6D4384FB485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84480539-C92D-61C0-79BD-A8A94063EA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759A62EA-FF99-BB99-6EA8-4B4B5A2E53E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011341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3707-D000-02FD-D8DF-0B4E6532E9F7}"/>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4976BEC-CE84-A974-3AE1-4628E77B427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8A2D7230-145F-0508-AAA1-7D1B5EB3557D}"/>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524646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AE74-C627-6482-CB4F-CB13B62EFF21}"/>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BDDF5C58-74F9-AFB0-4B7D-0FDF8071E9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010C4440-F374-7E93-EB95-38130B71101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34175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CD26-2074-A2E2-379A-5EA5C6A331DC}"/>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2E2D719-6FD4-B4D0-E63C-472A3838605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3A491E9D-07C5-C4D3-3691-84FF20D610C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09940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B2B-FECD-93CF-95FC-E30B5CE19B1B}"/>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A4B4A459-B7F1-666E-ECDB-023EAFBD7B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1EDA3E9A-A171-7918-9721-0594C7A67C4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9520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D68-1789-5119-35C9-5F9BF750C442}"/>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ED39A54F-5B7A-074E-6D24-81403DD17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533132AB-5460-6B62-A080-E071E326785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3518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EDDB-7DDF-0B48-BD8B-E94BD11CA879}"/>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1463F137-54DE-5F80-DB63-79DE16D4DFF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E7ECAEFE-26E3-D309-CDED-49E2721F3D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3508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.NET Rocks! 20</a:t>
              </a:r>
              <a:r>
                <a:rPr lang="en-US" sz="1600" b="1" baseline="30000" dirty="0">
                  <a:solidFill>
                    <a:srgbClr val="2D435D"/>
                  </a:solidFill>
                </a:rPr>
                <a:t>th</a:t>
              </a:r>
              <a:r>
                <a:rPr lang="en-US" sz="1600" b="1" dirty="0">
                  <a:solidFill>
                    <a:srgbClr val="2D435D"/>
                  </a:solidFill>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A Toast to Women in Technology</a:t>
              </a:r>
            </a:p>
          </p:txBody>
        </p:sp>
      </p:grpSp>
    </p:spTree>
    <p:extLst>
      <p:ext uri="{BB962C8B-B14F-4D97-AF65-F5344CB8AC3E}">
        <p14:creationId xmlns:p14="http://schemas.microsoft.com/office/powerpoint/2010/main" val="2199408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FD1-01F8-CEE1-2049-7F4ADDB8650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B2107437-88A1-0FFA-F636-5E37F4E0E9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D3D95EA2-4F63-9FAB-274C-0CEC27C2A2CF}"/>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52745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7B7-06DD-A7EA-8A91-59BDDD251141}"/>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BB746EC2-3D11-8153-A7CB-BB8EC981C96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D26B442-A77D-8338-954A-7065F7B8FF8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2782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8AED-68DB-202B-2523-D9CE952BA1AA}"/>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1E259CC-A2BD-C7D8-6171-8B01F33D6382}"/>
              </a:ext>
            </a:extLst>
          </p:cNvPr>
          <p:cNvSpPr>
            <a:spLocks noGrp="1"/>
          </p:cNvSpPr>
          <p:nvPr>
            <p:ph idx="1"/>
          </p:nvPr>
        </p:nvSpPr>
        <p:spPr>
          <a:xfrm>
            <a:off x="838200" y="1825625"/>
            <a:ext cx="10515600" cy="4016375"/>
          </a:xfrm>
        </p:spPr>
        <p:txBody>
          <a:bodyPr numCol="2">
            <a:normAutofit/>
          </a:bodyPr>
          <a:lstStyle/>
          <a:p>
            <a:r>
              <a:rPr lang="en-US" dirty="0"/>
              <a:t>Insufficient up-front definition</a:t>
            </a:r>
          </a:p>
          <a:p>
            <a:r>
              <a:rPr lang="en-US" dirty="0"/>
              <a:t>Business pressures</a:t>
            </a:r>
          </a:p>
          <a:p>
            <a:r>
              <a:rPr lang="en-US" dirty="0"/>
              <a:t>Lack of process or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1612845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686804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8FBE-342E-AE4B-9558-FB4423E30A5F}"/>
              </a:ext>
            </a:extLst>
          </p:cNvPr>
          <p:cNvSpPr>
            <a:spLocks noGrp="1"/>
          </p:cNvSpPr>
          <p:nvPr>
            <p:ph type="title"/>
          </p:nvPr>
        </p:nvSpPr>
        <p:spPr/>
        <p:txBody>
          <a:bodyPr/>
          <a:lstStyle/>
          <a:p>
            <a:r>
              <a:rPr lang="en-US" dirty="0"/>
              <a:t>Architecture</a:t>
            </a:r>
          </a:p>
        </p:txBody>
      </p:sp>
      <p:pic>
        <p:nvPicPr>
          <p:cNvPr id="6" name="Picture Placeholder 5">
            <a:extLst>
              <a:ext uri="{FF2B5EF4-FFF2-40B4-BE49-F238E27FC236}">
                <a16:creationId xmlns:a16="http://schemas.microsoft.com/office/drawing/2014/main" id="{F1897456-4C7C-C41C-F6A6-1ABAF306171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3" r="18333"/>
          <a:stretch>
            <a:fillRect/>
          </a:stretch>
        </p:blipFill>
        <p:spPr/>
      </p:pic>
      <p:sp>
        <p:nvSpPr>
          <p:cNvPr id="4" name="Text Placeholder 3">
            <a:extLst>
              <a:ext uri="{FF2B5EF4-FFF2-40B4-BE49-F238E27FC236}">
                <a16:creationId xmlns:a16="http://schemas.microsoft.com/office/drawing/2014/main" id="{CF06A8FA-FDA9-CF4A-7508-73B05AC325F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891387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3C35-5B11-056C-DC80-72EABE9F2268}"/>
              </a:ext>
            </a:extLst>
          </p:cNvPr>
          <p:cNvSpPr>
            <a:spLocks noGrp="1"/>
          </p:cNvSpPr>
          <p:nvPr>
            <p:ph type="title"/>
          </p:nvPr>
        </p:nvSpPr>
        <p:spPr/>
        <p:txBody>
          <a:bodyPr/>
          <a:lstStyle/>
          <a:p>
            <a:r>
              <a:rPr lang="en-US" dirty="0"/>
              <a:t>Build</a:t>
            </a:r>
          </a:p>
        </p:txBody>
      </p:sp>
      <p:pic>
        <p:nvPicPr>
          <p:cNvPr id="6" name="Picture Placeholder 5">
            <a:extLst>
              <a:ext uri="{FF2B5EF4-FFF2-40B4-BE49-F238E27FC236}">
                <a16:creationId xmlns:a16="http://schemas.microsoft.com/office/drawing/2014/main" id="{2C804425-A16F-9EAF-C44B-1CCFFE666A5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4" r="7724"/>
          <a:stretch>
            <a:fillRect/>
          </a:stretch>
        </p:blipFill>
        <p:spPr/>
      </p:pic>
      <p:sp>
        <p:nvSpPr>
          <p:cNvPr id="4" name="Text Placeholder 3">
            <a:extLst>
              <a:ext uri="{FF2B5EF4-FFF2-40B4-BE49-F238E27FC236}">
                <a16:creationId xmlns:a16="http://schemas.microsoft.com/office/drawing/2014/main" id="{BE39A531-4055-1278-7321-7DE240CA442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13654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D89B-14E8-31CD-6E24-A2E3814C5FCC}"/>
              </a:ext>
            </a:extLst>
          </p:cNvPr>
          <p:cNvSpPr>
            <a:spLocks noGrp="1"/>
          </p:cNvSpPr>
          <p:nvPr>
            <p:ph type="title"/>
          </p:nvPr>
        </p:nvSpPr>
        <p:spPr/>
        <p:txBody>
          <a:bodyPr/>
          <a:lstStyle/>
          <a:p>
            <a:r>
              <a:rPr lang="en-US" dirty="0"/>
              <a:t>Code</a:t>
            </a:r>
          </a:p>
        </p:txBody>
      </p:sp>
      <p:pic>
        <p:nvPicPr>
          <p:cNvPr id="6" name="Picture Placeholder 5">
            <a:extLst>
              <a:ext uri="{FF2B5EF4-FFF2-40B4-BE49-F238E27FC236}">
                <a16:creationId xmlns:a16="http://schemas.microsoft.com/office/drawing/2014/main" id="{71D3A4A2-5932-0FB1-4FE3-A329E1AB88A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39" r="3239"/>
          <a:stretch>
            <a:fillRect/>
          </a:stretch>
        </p:blipFill>
        <p:spPr/>
      </p:pic>
      <p:sp>
        <p:nvSpPr>
          <p:cNvPr id="4" name="Text Placeholder 3">
            <a:extLst>
              <a:ext uri="{FF2B5EF4-FFF2-40B4-BE49-F238E27FC236}">
                <a16:creationId xmlns:a16="http://schemas.microsoft.com/office/drawing/2014/main" id="{3E0845CA-98A9-87F9-B0C2-2EB31C451CD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55882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C412-DCA5-204B-F79A-026F53BAB636}"/>
              </a:ext>
            </a:extLst>
          </p:cNvPr>
          <p:cNvSpPr>
            <a:spLocks noGrp="1"/>
          </p:cNvSpPr>
          <p:nvPr>
            <p:ph type="title"/>
          </p:nvPr>
        </p:nvSpPr>
        <p:spPr/>
        <p:txBody>
          <a:bodyPr/>
          <a:lstStyle/>
          <a:p>
            <a:r>
              <a:rPr lang="en-US" dirty="0"/>
              <a:t>Defect</a:t>
            </a:r>
          </a:p>
        </p:txBody>
      </p:sp>
      <p:pic>
        <p:nvPicPr>
          <p:cNvPr id="6" name="Picture Placeholder 5">
            <a:extLst>
              <a:ext uri="{FF2B5EF4-FFF2-40B4-BE49-F238E27FC236}">
                <a16:creationId xmlns:a16="http://schemas.microsoft.com/office/drawing/2014/main" id="{829B3AB4-A8D9-3655-19B6-046AAECCF55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3" r="7793"/>
          <a:stretch>
            <a:fillRect/>
          </a:stretch>
        </p:blipFill>
        <p:spPr/>
      </p:pic>
      <p:sp>
        <p:nvSpPr>
          <p:cNvPr id="4" name="Text Placeholder 3">
            <a:extLst>
              <a:ext uri="{FF2B5EF4-FFF2-40B4-BE49-F238E27FC236}">
                <a16:creationId xmlns:a16="http://schemas.microsoft.com/office/drawing/2014/main" id="{ABC5ED2E-F45B-BF13-349C-BBB999F7F416}"/>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960375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8EC-C9F0-8A24-5F4F-1F6403C731F3}"/>
              </a:ext>
            </a:extLst>
          </p:cNvPr>
          <p:cNvSpPr>
            <a:spLocks noGrp="1"/>
          </p:cNvSpPr>
          <p:nvPr>
            <p:ph type="title"/>
          </p:nvPr>
        </p:nvSpPr>
        <p:spPr/>
        <p:txBody>
          <a:bodyPr/>
          <a:lstStyle/>
          <a:p>
            <a:r>
              <a:rPr lang="en-US" dirty="0"/>
              <a:t>Design</a:t>
            </a:r>
          </a:p>
        </p:txBody>
      </p:sp>
      <p:pic>
        <p:nvPicPr>
          <p:cNvPr id="6" name="Picture Placeholder 5">
            <a:extLst>
              <a:ext uri="{FF2B5EF4-FFF2-40B4-BE49-F238E27FC236}">
                <a16:creationId xmlns:a16="http://schemas.microsoft.com/office/drawing/2014/main" id="{5BAB0492-E20A-B5EE-256F-7E24F8263F6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616" r="23616"/>
          <a:stretch>
            <a:fillRect/>
          </a:stretch>
        </p:blipFill>
        <p:spPr/>
      </p:pic>
      <p:sp>
        <p:nvSpPr>
          <p:cNvPr id="4" name="Text Placeholder 3">
            <a:extLst>
              <a:ext uri="{FF2B5EF4-FFF2-40B4-BE49-F238E27FC236}">
                <a16:creationId xmlns:a16="http://schemas.microsoft.com/office/drawing/2014/main" id="{209E28A0-E092-507A-B6BB-936E180B32C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94872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02F1-1AE3-321F-C221-9B0474C74FA9}"/>
              </a:ext>
            </a:extLst>
          </p:cNvPr>
          <p:cNvSpPr>
            <a:spLocks noGrp="1"/>
          </p:cNvSpPr>
          <p:nvPr>
            <p:ph type="title"/>
          </p:nvPr>
        </p:nvSpPr>
        <p:spPr/>
        <p:txBody>
          <a:bodyPr/>
          <a:lstStyle/>
          <a:p>
            <a:r>
              <a:rPr lang="en-US" dirty="0"/>
              <a:t>Documentation</a:t>
            </a:r>
          </a:p>
        </p:txBody>
      </p:sp>
      <p:pic>
        <p:nvPicPr>
          <p:cNvPr id="6" name="Picture Placeholder 5">
            <a:extLst>
              <a:ext uri="{FF2B5EF4-FFF2-40B4-BE49-F238E27FC236}">
                <a16:creationId xmlns:a16="http://schemas.microsoft.com/office/drawing/2014/main" id="{C99B9ABE-D4BE-2005-22C2-1D036F43193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896" r="8896"/>
          <a:stretch>
            <a:fillRect/>
          </a:stretch>
        </p:blipFill>
        <p:spPr/>
      </p:pic>
      <p:sp>
        <p:nvSpPr>
          <p:cNvPr id="4" name="Text Placeholder 3">
            <a:extLst>
              <a:ext uri="{FF2B5EF4-FFF2-40B4-BE49-F238E27FC236}">
                <a16:creationId xmlns:a16="http://schemas.microsoft.com/office/drawing/2014/main" id="{F6EAF4B2-7ABD-80CD-C11E-D5CA8AADB64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27548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E900-967F-E3EE-B68F-90331FF2F3F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C3ECEB3-13C9-F5BB-8E2E-67781107C509}"/>
              </a:ext>
            </a:extLst>
          </p:cNvPr>
          <p:cNvSpPr>
            <a:spLocks noGrp="1"/>
          </p:cNvSpPr>
          <p:nvPr>
            <p:ph idx="1"/>
          </p:nvPr>
        </p:nvSpPr>
        <p:spPr/>
        <p:txBody>
          <a:bodyPr>
            <a:normAutofit/>
          </a:bodyPr>
          <a:lstStyle/>
          <a:p>
            <a:r>
              <a:rPr lang="en-US" sz="4000" dirty="0"/>
              <a:t>What is Technical Debt</a:t>
            </a:r>
          </a:p>
          <a:p>
            <a:r>
              <a:rPr lang="en-US" sz="4000" dirty="0"/>
              <a:t>Pros and Cons of Technical Debt</a:t>
            </a:r>
          </a:p>
          <a:p>
            <a:r>
              <a:rPr lang="en-US" sz="4000" dirty="0"/>
              <a:t>What Causes Technical Debt</a:t>
            </a:r>
          </a:p>
          <a:p>
            <a:r>
              <a:rPr lang="en-US" sz="4000" dirty="0"/>
              <a:t>Types of Technical Debt</a:t>
            </a:r>
          </a:p>
          <a:p>
            <a:r>
              <a:rPr lang="en-US" sz="4000" dirty="0"/>
              <a:t>Technical Debt Identification</a:t>
            </a:r>
          </a:p>
          <a:p>
            <a:r>
              <a:rPr lang="en-US" sz="4000" dirty="0"/>
              <a:t>Tracking Technical Debt</a:t>
            </a:r>
          </a:p>
        </p:txBody>
      </p:sp>
    </p:spTree>
    <p:extLst>
      <p:ext uri="{BB962C8B-B14F-4D97-AF65-F5344CB8AC3E}">
        <p14:creationId xmlns:p14="http://schemas.microsoft.com/office/powerpoint/2010/main" val="32706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346A-2EBC-EA95-9C73-0CBD8734CB5A}"/>
              </a:ext>
            </a:extLst>
          </p:cNvPr>
          <p:cNvSpPr>
            <a:spLocks noGrp="1"/>
          </p:cNvSpPr>
          <p:nvPr>
            <p:ph type="title"/>
          </p:nvPr>
        </p:nvSpPr>
        <p:spPr/>
        <p:txBody>
          <a:bodyPr/>
          <a:lstStyle/>
          <a:p>
            <a:r>
              <a:rPr lang="en-US" dirty="0"/>
              <a:t>Infrastructure</a:t>
            </a:r>
          </a:p>
        </p:txBody>
      </p:sp>
      <p:pic>
        <p:nvPicPr>
          <p:cNvPr id="6" name="Picture Placeholder 5">
            <a:extLst>
              <a:ext uri="{FF2B5EF4-FFF2-40B4-BE49-F238E27FC236}">
                <a16:creationId xmlns:a16="http://schemas.microsoft.com/office/drawing/2014/main" id="{7CA4379D-170D-A28A-82BD-6D8163238E8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1" r="7811"/>
          <a:stretch>
            <a:fillRect/>
          </a:stretch>
        </p:blipFill>
        <p:spPr/>
      </p:pic>
      <p:sp>
        <p:nvSpPr>
          <p:cNvPr id="4" name="Text Placeholder 3">
            <a:extLst>
              <a:ext uri="{FF2B5EF4-FFF2-40B4-BE49-F238E27FC236}">
                <a16:creationId xmlns:a16="http://schemas.microsoft.com/office/drawing/2014/main" id="{690284A0-CDA2-EBFD-40B2-1737B4CA0D0C}"/>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725863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055-D367-A0C1-3643-3C03480084AF}"/>
              </a:ext>
            </a:extLst>
          </p:cNvPr>
          <p:cNvSpPr>
            <a:spLocks noGrp="1"/>
          </p:cNvSpPr>
          <p:nvPr>
            <p:ph type="title"/>
          </p:nvPr>
        </p:nvSpPr>
        <p:spPr/>
        <p:txBody>
          <a:bodyPr/>
          <a:lstStyle/>
          <a:p>
            <a:r>
              <a:rPr lang="en-US" dirty="0"/>
              <a:t>People</a:t>
            </a:r>
          </a:p>
        </p:txBody>
      </p:sp>
      <p:pic>
        <p:nvPicPr>
          <p:cNvPr id="6" name="Picture Placeholder 5">
            <a:extLst>
              <a:ext uri="{FF2B5EF4-FFF2-40B4-BE49-F238E27FC236}">
                <a16:creationId xmlns:a16="http://schemas.microsoft.com/office/drawing/2014/main" id="{BC22EFE5-3CDF-C00A-D417-B9B2BB56258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54" r="7854"/>
          <a:stretch>
            <a:fillRect/>
          </a:stretch>
        </p:blipFill>
        <p:spPr/>
      </p:pic>
      <p:sp>
        <p:nvSpPr>
          <p:cNvPr id="4" name="Text Placeholder 3">
            <a:extLst>
              <a:ext uri="{FF2B5EF4-FFF2-40B4-BE49-F238E27FC236}">
                <a16:creationId xmlns:a16="http://schemas.microsoft.com/office/drawing/2014/main" id="{DA437815-DD41-35AE-752D-055211BA2820}"/>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93833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A1E4-D716-6A32-BF97-799A1013139D}"/>
              </a:ext>
            </a:extLst>
          </p:cNvPr>
          <p:cNvSpPr>
            <a:spLocks noGrp="1"/>
          </p:cNvSpPr>
          <p:nvPr>
            <p:ph type="title"/>
          </p:nvPr>
        </p:nvSpPr>
        <p:spPr/>
        <p:txBody>
          <a:bodyPr/>
          <a:lstStyle/>
          <a:p>
            <a:r>
              <a:rPr lang="en-US" dirty="0"/>
              <a:t>Process</a:t>
            </a:r>
          </a:p>
        </p:txBody>
      </p:sp>
      <p:pic>
        <p:nvPicPr>
          <p:cNvPr id="6" name="Picture Placeholder 5">
            <a:extLst>
              <a:ext uri="{FF2B5EF4-FFF2-40B4-BE49-F238E27FC236}">
                <a16:creationId xmlns:a16="http://schemas.microsoft.com/office/drawing/2014/main" id="{24141641-BA6F-7BF9-2A0F-C21233D8EB4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438" r="14438"/>
          <a:stretch>
            <a:fillRect/>
          </a:stretch>
        </p:blipFill>
        <p:spPr/>
      </p:pic>
      <p:sp>
        <p:nvSpPr>
          <p:cNvPr id="4" name="Text Placeholder 3">
            <a:extLst>
              <a:ext uri="{FF2B5EF4-FFF2-40B4-BE49-F238E27FC236}">
                <a16:creationId xmlns:a16="http://schemas.microsoft.com/office/drawing/2014/main" id="{059B734E-5553-7BC4-5BEE-6A42BC52B7E2}"/>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20957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D3F5-7AFD-B2C4-26B2-EFA2ACC29D9D}"/>
              </a:ext>
            </a:extLst>
          </p:cNvPr>
          <p:cNvSpPr>
            <a:spLocks noGrp="1"/>
          </p:cNvSpPr>
          <p:nvPr>
            <p:ph type="title"/>
          </p:nvPr>
        </p:nvSpPr>
        <p:spPr/>
        <p:txBody>
          <a:bodyPr/>
          <a:lstStyle/>
          <a:p>
            <a:r>
              <a:rPr lang="en-US" dirty="0"/>
              <a:t>Requirement</a:t>
            </a:r>
          </a:p>
        </p:txBody>
      </p:sp>
      <p:pic>
        <p:nvPicPr>
          <p:cNvPr id="6" name="Picture Placeholder 5">
            <a:extLst>
              <a:ext uri="{FF2B5EF4-FFF2-40B4-BE49-F238E27FC236}">
                <a16:creationId xmlns:a16="http://schemas.microsoft.com/office/drawing/2014/main" id="{767F7A34-E66F-C18E-8894-5537D133800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E38CAD38-8083-16AE-0136-DB9D9948D85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248569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3A80-69C9-8A6A-60F3-2F7BA81BC9FE}"/>
              </a:ext>
            </a:extLst>
          </p:cNvPr>
          <p:cNvSpPr>
            <a:spLocks noGrp="1"/>
          </p:cNvSpPr>
          <p:nvPr>
            <p:ph type="title"/>
          </p:nvPr>
        </p:nvSpPr>
        <p:spPr/>
        <p:txBody>
          <a:bodyPr/>
          <a:lstStyle/>
          <a:p>
            <a:r>
              <a:rPr lang="en-US" dirty="0"/>
              <a:t>Service</a:t>
            </a:r>
          </a:p>
        </p:txBody>
      </p:sp>
      <p:pic>
        <p:nvPicPr>
          <p:cNvPr id="6" name="Picture Placeholder 5">
            <a:extLst>
              <a:ext uri="{FF2B5EF4-FFF2-40B4-BE49-F238E27FC236}">
                <a16:creationId xmlns:a16="http://schemas.microsoft.com/office/drawing/2014/main" id="{6715A210-601C-8F6D-B160-048D82F0FAF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9" r="7789"/>
          <a:stretch>
            <a:fillRect/>
          </a:stretch>
        </p:blipFill>
        <p:spPr/>
      </p:pic>
      <p:sp>
        <p:nvSpPr>
          <p:cNvPr id="4" name="Text Placeholder 3">
            <a:extLst>
              <a:ext uri="{FF2B5EF4-FFF2-40B4-BE49-F238E27FC236}">
                <a16:creationId xmlns:a16="http://schemas.microsoft.com/office/drawing/2014/main" id="{536F2C88-D8A0-C022-3A28-80F28DC01979}"/>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40562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9F7F-D83B-3208-1E93-DCAE7590919D}"/>
              </a:ext>
            </a:extLst>
          </p:cNvPr>
          <p:cNvSpPr>
            <a:spLocks noGrp="1"/>
          </p:cNvSpPr>
          <p:nvPr>
            <p:ph type="title"/>
          </p:nvPr>
        </p:nvSpPr>
        <p:spPr/>
        <p:txBody>
          <a:bodyPr/>
          <a:lstStyle/>
          <a:p>
            <a:r>
              <a:rPr lang="en-US" dirty="0"/>
              <a:t>Test Automation</a:t>
            </a:r>
          </a:p>
        </p:txBody>
      </p:sp>
      <p:pic>
        <p:nvPicPr>
          <p:cNvPr id="6" name="Picture Placeholder 5">
            <a:extLst>
              <a:ext uri="{FF2B5EF4-FFF2-40B4-BE49-F238E27FC236}">
                <a16:creationId xmlns:a16="http://schemas.microsoft.com/office/drawing/2014/main" id="{CCA8661D-21D4-FE62-FF0C-4590544C189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4" r="7744"/>
          <a:stretch>
            <a:fillRect/>
          </a:stretch>
        </p:blipFill>
        <p:spPr/>
      </p:pic>
      <p:sp>
        <p:nvSpPr>
          <p:cNvPr id="4" name="Text Placeholder 3">
            <a:extLst>
              <a:ext uri="{FF2B5EF4-FFF2-40B4-BE49-F238E27FC236}">
                <a16:creationId xmlns:a16="http://schemas.microsoft.com/office/drawing/2014/main" id="{3B082F89-93CD-3DC6-25E1-68704E323AA1}"/>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86916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6E8D-F633-7C23-2C2C-AD9A59F1C60B}"/>
              </a:ext>
            </a:extLst>
          </p:cNvPr>
          <p:cNvSpPr>
            <a:spLocks noGrp="1"/>
          </p:cNvSpPr>
          <p:nvPr>
            <p:ph type="title"/>
          </p:nvPr>
        </p:nvSpPr>
        <p:spPr/>
        <p:txBody>
          <a:bodyPr/>
          <a:lstStyle/>
          <a:p>
            <a:r>
              <a:rPr lang="en-US" dirty="0"/>
              <a:t>Test</a:t>
            </a:r>
          </a:p>
        </p:txBody>
      </p:sp>
      <p:pic>
        <p:nvPicPr>
          <p:cNvPr id="6" name="Picture Placeholder 5">
            <a:extLst>
              <a:ext uri="{FF2B5EF4-FFF2-40B4-BE49-F238E27FC236}">
                <a16:creationId xmlns:a16="http://schemas.microsoft.com/office/drawing/2014/main" id="{D9C26051-CB77-0C82-5CE2-31BC5E7777F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D9496A91-CB4E-1261-D527-5AFCC3B597A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90226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304640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5100374" y="4191000"/>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11064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85524" y="4191000"/>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524314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04B2-B8B6-BB62-E72D-7303FAE2363D}"/>
              </a:ext>
            </a:extLst>
          </p:cNvPr>
          <p:cNvSpPr>
            <a:spLocks noGrp="1"/>
          </p:cNvSpPr>
          <p:nvPr>
            <p:ph type="title"/>
          </p:nvPr>
        </p:nvSpPr>
        <p:spPr/>
        <p:txBody>
          <a:bodyPr/>
          <a:lstStyle/>
          <a:p>
            <a:r>
              <a:rPr lang="en-US" dirty="0"/>
              <a:t>Technical Debt Numbers</a:t>
            </a:r>
          </a:p>
        </p:txBody>
      </p:sp>
      <p:graphicFrame>
        <p:nvGraphicFramePr>
          <p:cNvPr id="7" name="Content Placeholder 6">
            <a:extLst>
              <a:ext uri="{FF2B5EF4-FFF2-40B4-BE49-F238E27FC236}">
                <a16:creationId xmlns:a16="http://schemas.microsoft.com/office/drawing/2014/main" id="{6A82F33D-2364-92E1-E252-AC8001D1CC37}"/>
              </a:ext>
            </a:extLst>
          </p:cNvPr>
          <p:cNvGraphicFramePr>
            <a:graphicFrameLocks noGrp="1"/>
          </p:cNvGraphicFramePr>
          <p:nvPr>
            <p:ph idx="1"/>
            <p:extLst>
              <p:ext uri="{D42A27DB-BD31-4B8C-83A1-F6EECF244321}">
                <p14:modId xmlns:p14="http://schemas.microsoft.com/office/powerpoint/2010/main" val="245334030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5020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16597" y="4191000"/>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3050038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474182" y="4191000"/>
            <a:ext cx="32436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Refactored</a:t>
            </a:r>
          </a:p>
        </p:txBody>
      </p:sp>
    </p:spTree>
    <p:extLst>
      <p:ext uri="{BB962C8B-B14F-4D97-AF65-F5344CB8AC3E}">
        <p14:creationId xmlns:p14="http://schemas.microsoft.com/office/powerpoint/2010/main" val="2653217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362775" y="4191000"/>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497927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673764" y="4191000"/>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693765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61732" y="4191000"/>
            <a:ext cx="116685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Have other teams built similar solutions?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536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93771" y="4191000"/>
            <a:ext cx="1160452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there inconsistent user experiences?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7458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963088" y="4191000"/>
            <a:ext cx="8265917"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solutions using the same</a:t>
            </a:r>
          </a:p>
          <a:p>
            <a:pPr algn="ctr"/>
            <a:r>
              <a:rPr lang="en-US" sz="5400" dirty="0">
                <a:ln w="0"/>
                <a:effectLst>
                  <a:outerShdw blurRad="38100" dist="19050" dir="2700000" algn="tl" rotWithShape="0">
                    <a:schemeClr val="dk1">
                      <a:alpha val="40000"/>
                    </a:schemeClr>
                  </a:outerShdw>
                </a:effectLst>
              </a:rPr>
              <a:t> reusable frameworks?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4043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181019" y="4191000"/>
            <a:ext cx="983006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best practices being followed?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970766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263234" y="4191000"/>
            <a:ext cx="96656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deployments taking too long?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4906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205791" y="4191000"/>
            <a:ext cx="7780592"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limits being exceeded,</a:t>
            </a:r>
          </a:p>
          <a:p>
            <a:pPr algn="ctr"/>
            <a:r>
              <a:rPr lang="en-US" sz="5400" dirty="0">
                <a:ln w="0"/>
                <a:effectLst>
                  <a:outerShdw blurRad="38100" dist="19050" dir="2700000" algn="tl" rotWithShape="0">
                    <a:schemeClr val="dk1">
                      <a:alpha val="40000"/>
                    </a:schemeClr>
                  </a:outerShdw>
                </a:effectLst>
              </a:rPr>
              <a:t> or are users seeing errors?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874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706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39815092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4201053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BF27C9A3-AA81-2584-8D03-2CC6980F08E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962765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t="14112" b="14112"/>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6013758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91" r="7791"/>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590428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688" r="7688"/>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94058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17" r="7717"/>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4556788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EA0BEE-5220-369A-3912-DF8AE00443D4}"/>
              </a:ext>
            </a:extLst>
          </p:cNvPr>
          <p:cNvSpPr txBox="1"/>
          <p:nvPr/>
        </p:nvSpPr>
        <p:spPr>
          <a:xfrm>
            <a:off x="2938725" y="356298"/>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3" name="TextBox 2">
            <a:extLst>
              <a:ext uri="{FF2B5EF4-FFF2-40B4-BE49-F238E27FC236}">
                <a16:creationId xmlns:a16="http://schemas.microsoft.com/office/drawing/2014/main" id="{374B73AF-7A01-7BC6-6152-807298CBB6FE}"/>
              </a:ext>
            </a:extLst>
          </p:cNvPr>
          <p:cNvSpPr txBox="1"/>
          <p:nvPr/>
        </p:nvSpPr>
        <p:spPr>
          <a:xfrm>
            <a:off x="2281782"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4" name="TextBox 3">
            <a:extLst>
              <a:ext uri="{FF2B5EF4-FFF2-40B4-BE49-F238E27FC236}">
                <a16:creationId xmlns:a16="http://schemas.microsoft.com/office/drawing/2014/main" id="{2BBE1D62-105B-DF94-A0D3-7E031918688F}"/>
              </a:ext>
            </a:extLst>
          </p:cNvPr>
          <p:cNvSpPr txBox="1"/>
          <p:nvPr/>
        </p:nvSpPr>
        <p:spPr>
          <a:xfrm>
            <a:off x="2281782"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5" name="TextBox 4">
            <a:extLst>
              <a:ext uri="{FF2B5EF4-FFF2-40B4-BE49-F238E27FC236}">
                <a16:creationId xmlns:a16="http://schemas.microsoft.com/office/drawing/2014/main" id="{757B3323-C2E7-726A-B198-FFF2D2AE32A3}"/>
              </a:ext>
            </a:extLst>
          </p:cNvPr>
          <p:cNvSpPr txBox="1"/>
          <p:nvPr/>
        </p:nvSpPr>
        <p:spPr>
          <a:xfrm>
            <a:off x="2239166"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6" name="TextBox 5">
            <a:extLst>
              <a:ext uri="{FF2B5EF4-FFF2-40B4-BE49-F238E27FC236}">
                <a16:creationId xmlns:a16="http://schemas.microsoft.com/office/drawing/2014/main" id="{54515F83-7B2F-1D50-83B4-CC5FFDFD7DE0}"/>
              </a:ext>
            </a:extLst>
          </p:cNvPr>
          <p:cNvSpPr txBox="1"/>
          <p:nvPr/>
        </p:nvSpPr>
        <p:spPr>
          <a:xfrm>
            <a:off x="2281782"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16664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3"/>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5"/>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6"/>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4720" r="4720"/>
          <a:stretch/>
        </p:blipFill>
        <p:spPr>
          <a:xfrm>
            <a:off x="5180012" y="995363"/>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5096151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4B6-3A00-D207-0AF9-934F85ACF557}"/>
              </a:ext>
            </a:extLst>
          </p:cNvPr>
          <p:cNvSpPr>
            <a:spLocks noGrp="1"/>
          </p:cNvSpPr>
          <p:nvPr>
            <p:ph type="title"/>
          </p:nvPr>
        </p:nvSpPr>
        <p:spPr/>
        <p:txBody>
          <a:bodyPr/>
          <a:lstStyle/>
          <a:p>
            <a:r>
              <a:rPr lang="en-US" dirty="0"/>
              <a:t>Often hidden in plain sight</a:t>
            </a:r>
          </a:p>
        </p:txBody>
      </p:sp>
      <p:pic>
        <p:nvPicPr>
          <p:cNvPr id="6" name="Content Placeholder 5">
            <a:extLst>
              <a:ext uri="{FF2B5EF4-FFF2-40B4-BE49-F238E27FC236}">
                <a16:creationId xmlns:a16="http://schemas.microsoft.com/office/drawing/2014/main" id="{F86FA1A0-EE43-65D3-81DB-1509BE02B8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75152"/>
            <a:ext cx="6172200" cy="4098171"/>
          </a:xfrm>
        </p:spPr>
      </p:pic>
      <p:sp>
        <p:nvSpPr>
          <p:cNvPr id="4" name="Text Placeholder 3">
            <a:extLst>
              <a:ext uri="{FF2B5EF4-FFF2-40B4-BE49-F238E27FC236}">
                <a16:creationId xmlns:a16="http://schemas.microsoft.com/office/drawing/2014/main" id="{622AEBD4-F62F-440D-847C-DE63EEEBDC8A}"/>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19490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7" name="TextBox 6">
            <a:extLst>
              <a:ext uri="{FF2B5EF4-FFF2-40B4-BE49-F238E27FC236}">
                <a16:creationId xmlns:a16="http://schemas.microsoft.com/office/drawing/2014/main" id="{F429996C-0B17-1DC8-DDD1-FAF5B643FFDF}"/>
              </a:ext>
            </a:extLst>
          </p:cNvPr>
          <p:cNvSpPr txBox="1"/>
          <p:nvPr/>
        </p:nvSpPr>
        <p:spPr>
          <a:xfrm>
            <a:off x="499185" y="2790825"/>
            <a:ext cx="4120440" cy="1790700"/>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36095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p:txBody>
      </p:sp>
    </p:spTree>
    <p:extLst>
      <p:ext uri="{BB962C8B-B14F-4D97-AF65-F5344CB8AC3E}">
        <p14:creationId xmlns:p14="http://schemas.microsoft.com/office/powerpoint/2010/main" val="5553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a:p>
            <a:pPr marL="457200" indent="-457200">
              <a:buFont typeface="Arial" panose="020B0604020202020204" pitchFamily="34" charset="0"/>
              <a:buChar char="•"/>
            </a:pPr>
            <a:r>
              <a:rPr lang="en-US" sz="2800" dirty="0"/>
              <a:t>Bug</a:t>
            </a:r>
          </a:p>
        </p:txBody>
      </p:sp>
      <p:pic>
        <p:nvPicPr>
          <p:cNvPr id="5" name="Content Placeholder 5">
            <a:extLst>
              <a:ext uri="{FF2B5EF4-FFF2-40B4-BE49-F238E27FC236}">
                <a16:creationId xmlns:a16="http://schemas.microsoft.com/office/drawing/2014/main" id="{99007E50-DECF-28A7-6995-18F2FA65B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8" y="1212364"/>
            <a:ext cx="6172200" cy="4423747"/>
          </a:xfrm>
          <a:prstGeom prst="rect">
            <a:avLst/>
          </a:prstGeom>
        </p:spPr>
      </p:pic>
      <p:cxnSp>
        <p:nvCxnSpPr>
          <p:cNvPr id="7" name="Straight Connector 6">
            <a:extLst>
              <a:ext uri="{FF2B5EF4-FFF2-40B4-BE49-F238E27FC236}">
                <a16:creationId xmlns:a16="http://schemas.microsoft.com/office/drawing/2014/main" id="{530C7CC4-533F-C00E-59ED-08978DB49CD0}"/>
              </a:ext>
            </a:extLst>
          </p:cNvPr>
          <p:cNvCxnSpPr/>
          <p:nvPr/>
        </p:nvCxnSpPr>
        <p:spPr>
          <a:xfrm>
            <a:off x="1219200" y="4330700"/>
            <a:ext cx="850900" cy="0"/>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48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4" name="Rectangle 3">
            <a:extLst>
              <a:ext uri="{FF2B5EF4-FFF2-40B4-BE49-F238E27FC236}">
                <a16:creationId xmlns:a16="http://schemas.microsoft.com/office/drawing/2014/main" id="{98A1294F-03D3-8D67-6352-B9E029A8483C}"/>
              </a:ext>
            </a:extLst>
          </p:cNvPr>
          <p:cNvSpPr/>
          <p:nvPr/>
        </p:nvSpPr>
        <p:spPr>
          <a:xfrm>
            <a:off x="1910788" y="2967335"/>
            <a:ext cx="8370433"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outerShdw blurRad="38100" dist="19050" dir="2700000" algn="tl" rotWithShape="0">
                    <a:schemeClr val="dk1">
                      <a:alpha val="40000"/>
                    </a:schemeClr>
                  </a:outerShdw>
                </a:effectLst>
              </a:rPr>
              <a:t>We need to refactor our SSO.</a:t>
            </a:r>
          </a:p>
        </p:txBody>
      </p:sp>
    </p:spTree>
    <p:extLst>
      <p:ext uri="{BB962C8B-B14F-4D97-AF65-F5344CB8AC3E}">
        <p14:creationId xmlns:p14="http://schemas.microsoft.com/office/powerpoint/2010/main" val="21223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5D6F925C-8F74-2B36-0C28-D0560EBD4E5D}"/>
              </a:ext>
            </a:extLst>
          </p:cNvPr>
          <p:cNvSpPr/>
          <p:nvPr/>
        </p:nvSpPr>
        <p:spPr>
          <a:xfrm>
            <a:off x="838200" y="2281681"/>
            <a:ext cx="10922000" cy="4154984"/>
          </a:xfrm>
          <a:prstGeom prst="rect">
            <a:avLst/>
          </a:prstGeom>
          <a:noFill/>
        </p:spPr>
        <p:txBody>
          <a:bodyPr wrap="square" lIns="91440" tIns="45720" rIns="91440" bIns="45720">
            <a:spAutoFit/>
          </a:bodyPr>
          <a:lstStyle/>
          <a:p>
            <a:pPr algn="ctr"/>
            <a:r>
              <a:rPr lang="en-US" sz="4400" dirty="0">
                <a:ln w="0"/>
                <a:solidFill>
                  <a:srgbClr val="2D435D"/>
                </a:solidFill>
                <a:effectLst>
                  <a:outerShdw blurRad="38100" dist="19050" dir="2700000" algn="tl" rotWithShape="0">
                    <a:schemeClr val="dk1">
                      <a:alpha val="40000"/>
                    </a:schemeClr>
                  </a:outerShdw>
                </a:effectLst>
              </a:rPr>
              <a:t>In 22Q1, 20% of system outages were due to the SSO service straining under scale constraints.  Given our focus on the enterprise segment, we are taking some time this quarter to ensure that part of the system is ready for us to continue to scale up this segment.</a:t>
            </a:r>
            <a:endParaRPr lang="en-US" sz="44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80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34595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3152757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87FD-6198-B2EA-48A3-57043C0ACFF1}"/>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56ECF8C3-7962-FC18-5CC8-D200F37A3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spTree>
    <p:extLst>
      <p:ext uri="{BB962C8B-B14F-4D97-AF65-F5344CB8AC3E}">
        <p14:creationId xmlns:p14="http://schemas.microsoft.com/office/powerpoint/2010/main" val="1688666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B3AB-D37C-05D3-52AF-09CEFE5511D2}"/>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D825C22F-6ADF-ACEC-B1AE-D1EB854C6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611421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3FBA-BD3B-8175-A662-79187395EBAB}"/>
              </a:ext>
            </a:extLst>
          </p:cNvPr>
          <p:cNvSpPr>
            <a:spLocks noGrp="1"/>
          </p:cNvSpPr>
          <p:nvPr>
            <p:ph type="title"/>
          </p:nvPr>
        </p:nvSpPr>
        <p:spPr/>
        <p:txBody>
          <a:bodyPr/>
          <a:lstStyle/>
          <a:p>
            <a:r>
              <a:rPr lang="en-US" dirty="0"/>
              <a:t>Technical Debt Register</a:t>
            </a:r>
          </a:p>
        </p:txBody>
      </p:sp>
      <p:pic>
        <p:nvPicPr>
          <p:cNvPr id="6" name="Content Placeholder 5">
            <a:extLst>
              <a:ext uri="{FF2B5EF4-FFF2-40B4-BE49-F238E27FC236}">
                <a16:creationId xmlns:a16="http://schemas.microsoft.com/office/drawing/2014/main" id="{41ECA313-0A85-546F-CBD0-2F0E7C9F1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A603F1E8-7CDD-8F01-6F5F-AFB369D417CF}"/>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800" dirty="0"/>
              <a:t>Product</a:t>
            </a:r>
          </a:p>
          <a:p>
            <a:pPr marL="285750" indent="-285750">
              <a:buFont typeface="Arial" panose="020B0604020202020204" pitchFamily="34" charset="0"/>
              <a:buChar char="•"/>
            </a:pPr>
            <a:r>
              <a:rPr lang="en-US" sz="2800" dirty="0"/>
              <a:t>User Story #</a:t>
            </a:r>
          </a:p>
          <a:p>
            <a:pPr marL="285750" indent="-285750">
              <a:buFont typeface="Arial" panose="020B0604020202020204" pitchFamily="34" charset="0"/>
              <a:buChar char="•"/>
            </a:pPr>
            <a:r>
              <a:rPr lang="en-US" sz="2800" dirty="0"/>
              <a:t>Title</a:t>
            </a:r>
          </a:p>
          <a:p>
            <a:pPr marL="285750" indent="-285750">
              <a:buFont typeface="Arial" panose="020B0604020202020204" pitchFamily="34" charset="0"/>
              <a:buChar char="•"/>
            </a:pPr>
            <a:r>
              <a:rPr lang="en-US" sz="2800" dirty="0"/>
              <a:t>Criticality</a:t>
            </a:r>
          </a:p>
          <a:p>
            <a:pPr marL="285750" indent="-285750">
              <a:buFont typeface="Arial" panose="020B0604020202020204" pitchFamily="34" charset="0"/>
              <a:buChar char="•"/>
            </a:pPr>
            <a:r>
              <a:rPr lang="en-US" sz="2800" dirty="0"/>
              <a:t>Complexity</a:t>
            </a:r>
          </a:p>
          <a:p>
            <a:pPr marL="285750" indent="-285750">
              <a:buFont typeface="Arial" panose="020B0604020202020204" pitchFamily="34" charset="0"/>
              <a:buChar char="•"/>
            </a:pPr>
            <a:r>
              <a:rPr lang="en-US" sz="2800" dirty="0"/>
              <a:t>Reward</a:t>
            </a:r>
          </a:p>
          <a:p>
            <a:pPr marL="285750" indent="-285750">
              <a:buFont typeface="Arial" panose="020B0604020202020204" pitchFamily="34" charset="0"/>
              <a:buChar char="•"/>
            </a:pPr>
            <a:r>
              <a:rPr lang="en-US" sz="2800" dirty="0"/>
              <a:t>Remediation Cost</a:t>
            </a:r>
          </a:p>
          <a:p>
            <a:pPr marL="285750" indent="-285750">
              <a:buFont typeface="Arial" panose="020B0604020202020204" pitchFamily="34" charset="0"/>
              <a:buChar char="•"/>
            </a:pPr>
            <a:r>
              <a:rPr lang="en-US" sz="2800" dirty="0"/>
              <a:t>Technical Debt Score</a:t>
            </a:r>
          </a:p>
        </p:txBody>
      </p:sp>
    </p:spTree>
    <p:extLst>
      <p:ext uri="{BB962C8B-B14F-4D97-AF65-F5344CB8AC3E}">
        <p14:creationId xmlns:p14="http://schemas.microsoft.com/office/powerpoint/2010/main" val="37548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5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5427</TotalTime>
  <Words>4155</Words>
  <Application>Microsoft Office PowerPoint</Application>
  <PresentationFormat>Widescreen</PresentationFormat>
  <Paragraphs>751</Paragraphs>
  <Slides>119</Slides>
  <Notes>82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119</vt:i4>
      </vt:variant>
    </vt:vector>
  </HeadingPairs>
  <TitlesOfParts>
    <vt:vector size="125" baseType="lpstr">
      <vt:lpstr>Arial</vt:lpstr>
      <vt:lpstr>Calibri</vt:lpstr>
      <vt:lpstr>Edwardian Script ITC</vt:lpstr>
      <vt:lpstr>Kamerik205 8</vt:lpstr>
      <vt:lpstr>Office Theme</vt:lpstr>
      <vt:lpstr>Custom Design</vt:lpstr>
      <vt:lpstr>PowerPoint Presentation</vt:lpstr>
      <vt:lpstr>PowerPoint Presentation</vt:lpstr>
      <vt:lpstr>PowerPoint Presentation</vt:lpstr>
      <vt:lpstr>Who is Chad Green</vt:lpstr>
      <vt:lpstr>PowerPoint Presentation</vt:lpstr>
      <vt:lpstr>Agenda</vt:lpstr>
      <vt:lpstr>Technical Debt Numbers</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Code Reviews</vt:lpstr>
      <vt:lpstr>Pull Requests</vt:lpstr>
      <vt:lpstr>Sprint Review</vt:lpstr>
      <vt:lpstr>Stand Up</vt:lpstr>
      <vt:lpstr>Coding</vt:lpstr>
      <vt:lpstr>PowerPoint Presentation</vt:lpstr>
      <vt:lpstr>Code Analysis Tools</vt:lpstr>
      <vt:lpstr>Often hidden in plain sight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35</cp:revision>
  <dcterms:created xsi:type="dcterms:W3CDTF">2022-06-01T02:55:56Z</dcterms:created>
  <dcterms:modified xsi:type="dcterms:W3CDTF">2022-06-06T03:25:00Z</dcterms:modified>
</cp:coreProperties>
</file>